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1"/>
  </p:notesMasterIdLst>
  <p:sldIdLst>
    <p:sldId id="282" r:id="rId5"/>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8" r:id="rId27"/>
    <p:sldId id="279" r:id="rId28"/>
    <p:sldId id="280" r:id="rId29"/>
    <p:sldId id="283" r:id="rId30"/>
    <p:sldId id="284" r:id="rId31"/>
    <p:sldId id="285" r:id="rId32"/>
    <p:sldId id="281" r:id="rId33"/>
    <p:sldId id="286" r:id="rId34"/>
    <p:sldId id="288" r:id="rId35"/>
    <p:sldId id="289" r:id="rId36"/>
    <p:sldId id="290" r:id="rId37"/>
    <p:sldId id="291" r:id="rId38"/>
    <p:sldId id="277" r:id="rId39"/>
    <p:sldId id="294"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82" d="100"/>
          <a:sy n="82" d="100"/>
        </p:scale>
        <p:origin x="720"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F2094E-F35F-44B3-A279-9D97D178D111}"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03826480-F129-422F-9556-4D8EE13A6E4B}">
      <dgm:prSet/>
      <dgm:spPr/>
      <dgm:t>
        <a:bodyPr/>
        <a:lstStyle/>
        <a:p>
          <a:r>
            <a:rPr lang="en-GB" b="0" i="0"/>
            <a:t>What has been your experience of Superintendents in the MCSA? Do you have good or bad memories/experiences?</a:t>
          </a:r>
          <a:endParaRPr lang="en-US"/>
        </a:p>
      </dgm:t>
    </dgm:pt>
    <dgm:pt modelId="{7552369B-CBBC-497E-A7B0-A724927B33AB}" type="parTrans" cxnId="{BDEBAB54-83DB-4281-8AC0-D80032A7B462}">
      <dgm:prSet/>
      <dgm:spPr/>
      <dgm:t>
        <a:bodyPr/>
        <a:lstStyle/>
        <a:p>
          <a:endParaRPr lang="en-US"/>
        </a:p>
      </dgm:t>
    </dgm:pt>
    <dgm:pt modelId="{38E8E915-138B-4ED7-B3B4-30C7D7B6582C}" type="sibTrans" cxnId="{BDEBAB54-83DB-4281-8AC0-D80032A7B462}">
      <dgm:prSet/>
      <dgm:spPr/>
      <dgm:t>
        <a:bodyPr/>
        <a:lstStyle/>
        <a:p>
          <a:endParaRPr lang="en-US"/>
        </a:p>
      </dgm:t>
    </dgm:pt>
    <dgm:pt modelId="{446C6D45-5F0A-4CFA-A37E-4BE6D23D1A79}">
      <dgm:prSet/>
      <dgm:spPr/>
      <dgm:t>
        <a:bodyPr/>
        <a:lstStyle/>
        <a:p>
          <a:r>
            <a:rPr lang="en-GB" b="0" i="0"/>
            <a:t>What is your understanding of the role of a Superintend within the MCSA polity and ethos? </a:t>
          </a:r>
          <a:endParaRPr lang="en-US"/>
        </a:p>
      </dgm:t>
    </dgm:pt>
    <dgm:pt modelId="{15EFC5E3-7FB1-4360-B8C6-DAC3FDE9A100}" type="parTrans" cxnId="{902CC368-F2C2-401C-8D28-F9A33BCCD2E0}">
      <dgm:prSet/>
      <dgm:spPr/>
      <dgm:t>
        <a:bodyPr/>
        <a:lstStyle/>
        <a:p>
          <a:endParaRPr lang="en-US"/>
        </a:p>
      </dgm:t>
    </dgm:pt>
    <dgm:pt modelId="{53DFBE91-CFE9-4594-8004-A1BA5FDEAC2E}" type="sibTrans" cxnId="{902CC368-F2C2-401C-8D28-F9A33BCCD2E0}">
      <dgm:prSet/>
      <dgm:spPr/>
      <dgm:t>
        <a:bodyPr/>
        <a:lstStyle/>
        <a:p>
          <a:endParaRPr lang="en-US"/>
        </a:p>
      </dgm:t>
    </dgm:pt>
    <dgm:pt modelId="{EFE5060A-18EB-433D-BD23-0DFB8A5AAFED}" type="pres">
      <dgm:prSet presAssocID="{B1F2094E-F35F-44B3-A279-9D97D178D111}" presName="linear" presStyleCnt="0">
        <dgm:presLayoutVars>
          <dgm:animLvl val="lvl"/>
          <dgm:resizeHandles val="exact"/>
        </dgm:presLayoutVars>
      </dgm:prSet>
      <dgm:spPr/>
      <dgm:t>
        <a:bodyPr/>
        <a:lstStyle/>
        <a:p>
          <a:endParaRPr lang="en-US"/>
        </a:p>
      </dgm:t>
    </dgm:pt>
    <dgm:pt modelId="{10835BB5-9092-41DF-9817-65FF1973018D}" type="pres">
      <dgm:prSet presAssocID="{03826480-F129-422F-9556-4D8EE13A6E4B}" presName="parentText" presStyleLbl="node1" presStyleIdx="0" presStyleCnt="2">
        <dgm:presLayoutVars>
          <dgm:chMax val="0"/>
          <dgm:bulletEnabled val="1"/>
        </dgm:presLayoutVars>
      </dgm:prSet>
      <dgm:spPr/>
      <dgm:t>
        <a:bodyPr/>
        <a:lstStyle/>
        <a:p>
          <a:endParaRPr lang="en-US"/>
        </a:p>
      </dgm:t>
    </dgm:pt>
    <dgm:pt modelId="{71E39228-2164-4C1D-8AE8-917CCBAEB19E}" type="pres">
      <dgm:prSet presAssocID="{38E8E915-138B-4ED7-B3B4-30C7D7B6582C}" presName="spacer" presStyleCnt="0"/>
      <dgm:spPr/>
    </dgm:pt>
    <dgm:pt modelId="{2D383DDA-094B-43A7-B052-25CB372A618A}" type="pres">
      <dgm:prSet presAssocID="{446C6D45-5F0A-4CFA-A37E-4BE6D23D1A79}" presName="parentText" presStyleLbl="node1" presStyleIdx="1" presStyleCnt="2">
        <dgm:presLayoutVars>
          <dgm:chMax val="0"/>
          <dgm:bulletEnabled val="1"/>
        </dgm:presLayoutVars>
      </dgm:prSet>
      <dgm:spPr/>
      <dgm:t>
        <a:bodyPr/>
        <a:lstStyle/>
        <a:p>
          <a:endParaRPr lang="en-US"/>
        </a:p>
      </dgm:t>
    </dgm:pt>
  </dgm:ptLst>
  <dgm:cxnLst>
    <dgm:cxn modelId="{DB29AC5B-B448-41DE-B28C-E1542043FCB8}" type="presOf" srcId="{446C6D45-5F0A-4CFA-A37E-4BE6D23D1A79}" destId="{2D383DDA-094B-43A7-B052-25CB372A618A}" srcOrd="0" destOrd="0" presId="urn:microsoft.com/office/officeart/2005/8/layout/vList2"/>
    <dgm:cxn modelId="{902CC368-F2C2-401C-8D28-F9A33BCCD2E0}" srcId="{B1F2094E-F35F-44B3-A279-9D97D178D111}" destId="{446C6D45-5F0A-4CFA-A37E-4BE6D23D1A79}" srcOrd="1" destOrd="0" parTransId="{15EFC5E3-7FB1-4360-B8C6-DAC3FDE9A100}" sibTransId="{53DFBE91-CFE9-4594-8004-A1BA5FDEAC2E}"/>
    <dgm:cxn modelId="{D2E29952-336A-4BDA-8C40-4637C9996872}" type="presOf" srcId="{03826480-F129-422F-9556-4D8EE13A6E4B}" destId="{10835BB5-9092-41DF-9817-65FF1973018D}" srcOrd="0" destOrd="0" presId="urn:microsoft.com/office/officeart/2005/8/layout/vList2"/>
    <dgm:cxn modelId="{BDEBAB54-83DB-4281-8AC0-D80032A7B462}" srcId="{B1F2094E-F35F-44B3-A279-9D97D178D111}" destId="{03826480-F129-422F-9556-4D8EE13A6E4B}" srcOrd="0" destOrd="0" parTransId="{7552369B-CBBC-497E-A7B0-A724927B33AB}" sibTransId="{38E8E915-138B-4ED7-B3B4-30C7D7B6582C}"/>
    <dgm:cxn modelId="{466B60E3-5D49-4F5C-BEAE-FF55E40B517D}" type="presOf" srcId="{B1F2094E-F35F-44B3-A279-9D97D178D111}" destId="{EFE5060A-18EB-433D-BD23-0DFB8A5AAFED}" srcOrd="0" destOrd="0" presId="urn:microsoft.com/office/officeart/2005/8/layout/vList2"/>
    <dgm:cxn modelId="{4C851028-C8F1-4C1D-8439-64F20AA2F286}" type="presParOf" srcId="{EFE5060A-18EB-433D-BD23-0DFB8A5AAFED}" destId="{10835BB5-9092-41DF-9817-65FF1973018D}" srcOrd="0" destOrd="0" presId="urn:microsoft.com/office/officeart/2005/8/layout/vList2"/>
    <dgm:cxn modelId="{A12989EC-3C9A-4031-99B5-DE1FF31A0D98}" type="presParOf" srcId="{EFE5060A-18EB-433D-BD23-0DFB8A5AAFED}" destId="{71E39228-2164-4C1D-8AE8-917CCBAEB19E}" srcOrd="1" destOrd="0" presId="urn:microsoft.com/office/officeart/2005/8/layout/vList2"/>
    <dgm:cxn modelId="{360605B4-5AB8-4F1A-9456-7B51DBD076D5}" type="presParOf" srcId="{EFE5060A-18EB-433D-BD23-0DFB8A5AAFED}" destId="{2D383DDA-094B-43A7-B052-25CB372A618A}"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835BB5-9092-41DF-9817-65FF1973018D}">
      <dsp:nvSpPr>
        <dsp:cNvPr id="0" name=""/>
        <dsp:cNvSpPr/>
      </dsp:nvSpPr>
      <dsp:spPr>
        <a:xfrm>
          <a:off x="0" y="439043"/>
          <a:ext cx="6391275" cy="214110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GB" sz="3000" b="0" i="0" kern="1200"/>
            <a:t>What has been your experience of Superintendents in the MCSA? Do you have good or bad memories/experiences?</a:t>
          </a:r>
          <a:endParaRPr lang="en-US" sz="3000" kern="1200"/>
        </a:p>
      </dsp:txBody>
      <dsp:txXfrm>
        <a:off x="104520" y="543563"/>
        <a:ext cx="6182235" cy="1932060"/>
      </dsp:txXfrm>
    </dsp:sp>
    <dsp:sp modelId="{2D383DDA-094B-43A7-B052-25CB372A618A}">
      <dsp:nvSpPr>
        <dsp:cNvPr id="0" name=""/>
        <dsp:cNvSpPr/>
      </dsp:nvSpPr>
      <dsp:spPr>
        <a:xfrm>
          <a:off x="0" y="2666543"/>
          <a:ext cx="6391275" cy="2141100"/>
        </a:xfrm>
        <a:prstGeom prst="roundRect">
          <a:avLst/>
        </a:prstGeom>
        <a:solidFill>
          <a:schemeClr val="accent2">
            <a:hueOff val="-19765721"/>
            <a:satOff val="901"/>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GB" sz="3000" b="0" i="0" kern="1200"/>
            <a:t>What is your understanding of the role of a Superintend within the MCSA polity and ethos? </a:t>
          </a:r>
          <a:endParaRPr lang="en-US" sz="3000" kern="1200"/>
        </a:p>
      </dsp:txBody>
      <dsp:txXfrm>
        <a:off x="104520" y="2771063"/>
        <a:ext cx="6182235" cy="193206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FFDBD4-C6F4-4FB4-A3E8-86765B32DB05}" type="datetimeFigureOut">
              <a:rPr lang="en-ZA" smtClean="0"/>
              <a:t>2025/09/02</a:t>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A7145C-4EA9-48E2-B69F-926796F07B8A}" type="slidenum">
              <a:rPr lang="en-ZA" smtClean="0"/>
              <a:t>‹#›</a:t>
            </a:fld>
            <a:endParaRPr lang="en-ZA"/>
          </a:p>
        </p:txBody>
      </p:sp>
    </p:spTree>
    <p:extLst>
      <p:ext uri="{BB962C8B-B14F-4D97-AF65-F5344CB8AC3E}">
        <p14:creationId xmlns:p14="http://schemas.microsoft.com/office/powerpoint/2010/main" val="37088372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schedules</a:t>
            </a:r>
            <a:endParaRPr lang="en-ZA" dirty="0"/>
          </a:p>
        </p:txBody>
      </p:sp>
      <p:sp>
        <p:nvSpPr>
          <p:cNvPr id="4" name="Slide Number Placeholder 3"/>
          <p:cNvSpPr>
            <a:spLocks noGrp="1"/>
          </p:cNvSpPr>
          <p:nvPr>
            <p:ph type="sldNum" sz="quarter" idx="5"/>
          </p:nvPr>
        </p:nvSpPr>
        <p:spPr/>
        <p:txBody>
          <a:bodyPr/>
          <a:lstStyle/>
          <a:p>
            <a:fld id="{B0A7145C-4EA9-48E2-B69F-926796F07B8A}" type="slidenum">
              <a:rPr lang="en-ZA" smtClean="0"/>
              <a:t>20</a:t>
            </a:fld>
            <a:endParaRPr lang="en-ZA"/>
          </a:p>
        </p:txBody>
      </p:sp>
    </p:spTree>
    <p:extLst>
      <p:ext uri="{BB962C8B-B14F-4D97-AF65-F5344CB8AC3E}">
        <p14:creationId xmlns:p14="http://schemas.microsoft.com/office/powerpoint/2010/main" val="1773174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09F71BEA-9538-4D50-B4D4-B1F90C2F307A}" type="datetimeFigureOut">
              <a:rPr lang="en-ZA" smtClean="0"/>
              <a:t>2025/09/02</a:t>
            </a:fld>
            <a:endParaRPr lang="en-ZA"/>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ZA"/>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B157ECFC-C79C-47E3-99FB-6DBBE19A81D6}" type="slidenum">
              <a:rPr lang="en-ZA" smtClean="0"/>
              <a:t>‹#›</a:t>
            </a:fld>
            <a:endParaRPr lang="en-ZA"/>
          </a:p>
        </p:txBody>
      </p:sp>
    </p:spTree>
    <p:extLst>
      <p:ext uri="{BB962C8B-B14F-4D97-AF65-F5344CB8AC3E}">
        <p14:creationId xmlns:p14="http://schemas.microsoft.com/office/powerpoint/2010/main" val="2420278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F71BEA-9538-4D50-B4D4-B1F90C2F307A}" type="datetimeFigureOut">
              <a:rPr lang="en-ZA" smtClean="0"/>
              <a:t>2025/09/02</a:t>
            </a:fld>
            <a:endParaRPr lang="en-ZA"/>
          </a:p>
        </p:txBody>
      </p:sp>
      <p:sp>
        <p:nvSpPr>
          <p:cNvPr id="6" name="Footer Placeholder 5"/>
          <p:cNvSpPr>
            <a:spLocks noGrp="1"/>
          </p:cNvSpPr>
          <p:nvPr>
            <p:ph type="ftr" sz="quarter" idx="11"/>
          </p:nvPr>
        </p:nvSpPr>
        <p:spPr/>
        <p:txBody>
          <a:bodyPr/>
          <a:lstStyle/>
          <a:p>
            <a:endParaRPr lang="en-Z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157ECFC-C79C-47E3-99FB-6DBBE19A81D6}" type="slidenum">
              <a:rPr lang="en-ZA" smtClean="0"/>
              <a:t>‹#›</a:t>
            </a:fld>
            <a:endParaRPr lang="en-ZA"/>
          </a:p>
        </p:txBody>
      </p:sp>
    </p:spTree>
    <p:extLst>
      <p:ext uri="{BB962C8B-B14F-4D97-AF65-F5344CB8AC3E}">
        <p14:creationId xmlns:p14="http://schemas.microsoft.com/office/powerpoint/2010/main" val="2789558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09F71BEA-9538-4D50-B4D4-B1F90C2F307A}" type="datetimeFigureOut">
              <a:rPr lang="en-ZA" smtClean="0"/>
              <a:t>2025/09/02</a:t>
            </a:fld>
            <a:endParaRPr lang="en-ZA"/>
          </a:p>
        </p:txBody>
      </p:sp>
      <p:sp>
        <p:nvSpPr>
          <p:cNvPr id="5" name="Footer Placeholder 4"/>
          <p:cNvSpPr>
            <a:spLocks noGrp="1"/>
          </p:cNvSpPr>
          <p:nvPr>
            <p:ph type="ftr" sz="quarter" idx="11"/>
          </p:nvPr>
        </p:nvSpPr>
        <p:spPr/>
        <p:txBody>
          <a:bodyPr/>
          <a:lstStyle/>
          <a:p>
            <a:endParaRPr lang="en-ZA"/>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157ECFC-C79C-47E3-99FB-6DBBE19A81D6}" type="slidenum">
              <a:rPr lang="en-ZA" smtClean="0"/>
              <a:t>‹#›</a:t>
            </a:fld>
            <a:endParaRPr lang="en-ZA"/>
          </a:p>
        </p:txBody>
      </p:sp>
    </p:spTree>
    <p:extLst>
      <p:ext uri="{BB962C8B-B14F-4D97-AF65-F5344CB8AC3E}">
        <p14:creationId xmlns:p14="http://schemas.microsoft.com/office/powerpoint/2010/main" val="36336155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09F71BEA-9538-4D50-B4D4-B1F90C2F307A}" type="datetimeFigureOut">
              <a:rPr lang="en-ZA" smtClean="0"/>
              <a:t>2025/09/02</a:t>
            </a:fld>
            <a:endParaRPr lang="en-ZA"/>
          </a:p>
        </p:txBody>
      </p:sp>
      <p:sp>
        <p:nvSpPr>
          <p:cNvPr id="5" name="Footer Placeholder 4"/>
          <p:cNvSpPr>
            <a:spLocks noGrp="1"/>
          </p:cNvSpPr>
          <p:nvPr>
            <p:ph type="ftr" sz="quarter" idx="11"/>
          </p:nvPr>
        </p:nvSpPr>
        <p:spPr/>
        <p:txBody>
          <a:bodyPr/>
          <a:lstStyle/>
          <a:p>
            <a:endParaRPr lang="en-ZA"/>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157ECFC-C79C-47E3-99FB-6DBBE19A81D6}" type="slidenum">
              <a:rPr lang="en-ZA" smtClean="0"/>
              <a:t>‹#›</a:t>
            </a:fld>
            <a:endParaRPr lang="en-ZA"/>
          </a:p>
        </p:txBody>
      </p:sp>
    </p:spTree>
    <p:extLst>
      <p:ext uri="{BB962C8B-B14F-4D97-AF65-F5344CB8AC3E}">
        <p14:creationId xmlns:p14="http://schemas.microsoft.com/office/powerpoint/2010/main" val="20109932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F71BEA-9538-4D50-B4D4-B1F90C2F307A}" type="datetimeFigureOut">
              <a:rPr lang="en-ZA" smtClean="0"/>
              <a:t>2025/09/02</a:t>
            </a:fld>
            <a:endParaRPr lang="en-ZA"/>
          </a:p>
        </p:txBody>
      </p:sp>
      <p:sp>
        <p:nvSpPr>
          <p:cNvPr id="5" name="Footer Placeholder 4"/>
          <p:cNvSpPr>
            <a:spLocks noGrp="1"/>
          </p:cNvSpPr>
          <p:nvPr>
            <p:ph type="ftr" sz="quarter" idx="11"/>
          </p:nvPr>
        </p:nvSpPr>
        <p:spPr/>
        <p:txBody>
          <a:bodyPr/>
          <a:lstStyle/>
          <a:p>
            <a:endParaRPr lang="en-ZA"/>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157ECFC-C79C-47E3-99FB-6DBBE19A81D6}" type="slidenum">
              <a:rPr lang="en-ZA" smtClean="0"/>
              <a:t>‹#›</a:t>
            </a:fld>
            <a:endParaRPr lang="en-ZA"/>
          </a:p>
        </p:txBody>
      </p:sp>
    </p:spTree>
    <p:extLst>
      <p:ext uri="{BB962C8B-B14F-4D97-AF65-F5344CB8AC3E}">
        <p14:creationId xmlns:p14="http://schemas.microsoft.com/office/powerpoint/2010/main" val="10552526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9F71BEA-9538-4D50-B4D4-B1F90C2F307A}" type="datetimeFigureOut">
              <a:rPr lang="en-ZA" smtClean="0"/>
              <a:t>2025/09/02</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B157ECFC-C79C-47E3-99FB-6DBBE19A81D6}" type="slidenum">
              <a:rPr lang="en-ZA" smtClean="0"/>
              <a:t>‹#›</a:t>
            </a:fld>
            <a:endParaRPr lang="en-ZA"/>
          </a:p>
        </p:txBody>
      </p:sp>
    </p:spTree>
    <p:extLst>
      <p:ext uri="{BB962C8B-B14F-4D97-AF65-F5344CB8AC3E}">
        <p14:creationId xmlns:p14="http://schemas.microsoft.com/office/powerpoint/2010/main" val="18080305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9F71BEA-9538-4D50-B4D4-B1F90C2F307A}" type="datetimeFigureOut">
              <a:rPr lang="en-ZA" smtClean="0"/>
              <a:t>2025/09/02</a:t>
            </a:fld>
            <a:endParaRPr lang="en-ZA"/>
          </a:p>
        </p:txBody>
      </p:sp>
      <p:sp>
        <p:nvSpPr>
          <p:cNvPr id="8" name="Footer Placeholder 7"/>
          <p:cNvSpPr>
            <a:spLocks noGrp="1"/>
          </p:cNvSpPr>
          <p:nvPr>
            <p:ph type="ftr" sz="quarter" idx="11"/>
          </p:nvPr>
        </p:nvSpPr>
        <p:spPr>
          <a:xfrm>
            <a:off x="561111" y="6391838"/>
            <a:ext cx="3644282" cy="304801"/>
          </a:xfrm>
        </p:spPr>
        <p:txBody>
          <a:bodyPr/>
          <a:lstStyle/>
          <a:p>
            <a:endParaRPr lang="en-ZA"/>
          </a:p>
        </p:txBody>
      </p:sp>
      <p:sp>
        <p:nvSpPr>
          <p:cNvPr id="9" name="Slide Number Placeholder 8"/>
          <p:cNvSpPr>
            <a:spLocks noGrp="1"/>
          </p:cNvSpPr>
          <p:nvPr>
            <p:ph type="sldNum" sz="quarter" idx="12"/>
          </p:nvPr>
        </p:nvSpPr>
        <p:spPr/>
        <p:txBody>
          <a:bodyPr/>
          <a:lstStyle/>
          <a:p>
            <a:fld id="{B157ECFC-C79C-47E3-99FB-6DBBE19A81D6}" type="slidenum">
              <a:rPr lang="en-ZA" smtClean="0"/>
              <a:t>‹#›</a:t>
            </a:fld>
            <a:endParaRPr lang="en-ZA"/>
          </a:p>
        </p:txBody>
      </p:sp>
    </p:spTree>
    <p:extLst>
      <p:ext uri="{BB962C8B-B14F-4D97-AF65-F5344CB8AC3E}">
        <p14:creationId xmlns:p14="http://schemas.microsoft.com/office/powerpoint/2010/main" val="41518401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09F71BEA-9538-4D50-B4D4-B1F90C2F307A}" type="datetimeFigureOut">
              <a:rPr lang="en-ZA" smtClean="0"/>
              <a:t>2025/09/02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B157ECFC-C79C-47E3-99FB-6DBBE19A81D6}" type="slidenum">
              <a:rPr lang="en-ZA" smtClean="0"/>
              <a:t>‹#›</a:t>
            </a:fld>
            <a:endParaRPr lang="en-ZA"/>
          </a:p>
        </p:txBody>
      </p:sp>
    </p:spTree>
    <p:extLst>
      <p:ext uri="{BB962C8B-B14F-4D97-AF65-F5344CB8AC3E}">
        <p14:creationId xmlns:p14="http://schemas.microsoft.com/office/powerpoint/2010/main" val="3932746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09F71BEA-9538-4D50-B4D4-B1F90C2F307A}" type="datetimeFigureOut">
              <a:rPr lang="en-ZA" smtClean="0"/>
              <a:t>2025/09/02</a:t>
            </a:fld>
            <a:endParaRPr lang="en-ZA"/>
          </a:p>
        </p:txBody>
      </p:sp>
      <p:sp>
        <p:nvSpPr>
          <p:cNvPr id="5" name="Footer Placeholder 4"/>
          <p:cNvSpPr>
            <a:spLocks noGrp="1"/>
          </p:cNvSpPr>
          <p:nvPr>
            <p:ph type="ftr" sz="quarter" idx="11"/>
          </p:nvPr>
        </p:nvSpPr>
        <p:spPr/>
        <p:txBody>
          <a:bodyPr/>
          <a:lstStyle/>
          <a:p>
            <a:endParaRPr lang="en-ZA"/>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157ECFC-C79C-47E3-99FB-6DBBE19A81D6}" type="slidenum">
              <a:rPr lang="en-ZA" smtClean="0"/>
              <a:t>‹#›</a:t>
            </a:fld>
            <a:endParaRPr lang="en-ZA"/>
          </a:p>
        </p:txBody>
      </p:sp>
    </p:spTree>
    <p:extLst>
      <p:ext uri="{BB962C8B-B14F-4D97-AF65-F5344CB8AC3E}">
        <p14:creationId xmlns:p14="http://schemas.microsoft.com/office/powerpoint/2010/main" val="1199604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F71BEA-9538-4D50-B4D4-B1F90C2F307A}" type="datetimeFigureOut">
              <a:rPr lang="en-ZA" smtClean="0"/>
              <a:t>2025/09/02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B157ECFC-C79C-47E3-99FB-6DBBE19A81D6}" type="slidenum">
              <a:rPr lang="en-ZA" smtClean="0"/>
              <a:t>‹#›</a:t>
            </a:fld>
            <a:endParaRPr lang="en-ZA"/>
          </a:p>
        </p:txBody>
      </p:sp>
    </p:spTree>
    <p:extLst>
      <p:ext uri="{BB962C8B-B14F-4D97-AF65-F5344CB8AC3E}">
        <p14:creationId xmlns:p14="http://schemas.microsoft.com/office/powerpoint/2010/main" val="3626453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F71BEA-9538-4D50-B4D4-B1F90C2F307A}" type="datetimeFigureOut">
              <a:rPr lang="en-ZA" smtClean="0"/>
              <a:t>2025/09/02</a:t>
            </a:fld>
            <a:endParaRPr lang="en-ZA"/>
          </a:p>
        </p:txBody>
      </p:sp>
      <p:sp>
        <p:nvSpPr>
          <p:cNvPr id="5" name="Footer Placeholder 4"/>
          <p:cNvSpPr>
            <a:spLocks noGrp="1"/>
          </p:cNvSpPr>
          <p:nvPr>
            <p:ph type="ftr" sz="quarter" idx="11"/>
          </p:nvPr>
        </p:nvSpPr>
        <p:spPr/>
        <p:txBody>
          <a:bodyPr/>
          <a:lstStyle/>
          <a:p>
            <a:endParaRPr lang="en-Z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157ECFC-C79C-47E3-99FB-6DBBE19A81D6}" type="slidenum">
              <a:rPr lang="en-ZA" smtClean="0"/>
              <a:t>‹#›</a:t>
            </a:fld>
            <a:endParaRPr lang="en-ZA"/>
          </a:p>
        </p:txBody>
      </p:sp>
    </p:spTree>
    <p:extLst>
      <p:ext uri="{BB962C8B-B14F-4D97-AF65-F5344CB8AC3E}">
        <p14:creationId xmlns:p14="http://schemas.microsoft.com/office/powerpoint/2010/main" val="2824686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9F71BEA-9538-4D50-B4D4-B1F90C2F307A}" type="datetimeFigureOut">
              <a:rPr lang="en-ZA" smtClean="0"/>
              <a:t>2025/09/02</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B157ECFC-C79C-47E3-99FB-6DBBE19A81D6}" type="slidenum">
              <a:rPr lang="en-ZA" smtClean="0"/>
              <a:t>‹#›</a:t>
            </a:fld>
            <a:endParaRPr lang="en-ZA"/>
          </a:p>
        </p:txBody>
      </p:sp>
    </p:spTree>
    <p:extLst>
      <p:ext uri="{BB962C8B-B14F-4D97-AF65-F5344CB8AC3E}">
        <p14:creationId xmlns:p14="http://schemas.microsoft.com/office/powerpoint/2010/main" val="547711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9F71BEA-9538-4D50-B4D4-B1F90C2F307A}" type="datetimeFigureOut">
              <a:rPr lang="en-ZA" smtClean="0"/>
              <a:t>2025/09/02</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B157ECFC-C79C-47E3-99FB-6DBBE19A81D6}" type="slidenum">
              <a:rPr lang="en-ZA" smtClean="0"/>
              <a:t>‹#›</a:t>
            </a:fld>
            <a:endParaRPr lang="en-ZA"/>
          </a:p>
        </p:txBody>
      </p:sp>
    </p:spTree>
    <p:extLst>
      <p:ext uri="{BB962C8B-B14F-4D97-AF65-F5344CB8AC3E}">
        <p14:creationId xmlns:p14="http://schemas.microsoft.com/office/powerpoint/2010/main" val="739908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F71BEA-9538-4D50-B4D4-B1F90C2F307A}" type="datetimeFigureOut">
              <a:rPr lang="en-ZA" smtClean="0"/>
              <a:t>2025/09/02</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B157ECFC-C79C-47E3-99FB-6DBBE19A81D6}" type="slidenum">
              <a:rPr lang="en-ZA" smtClean="0"/>
              <a:t>‹#›</a:t>
            </a:fld>
            <a:endParaRPr lang="en-ZA"/>
          </a:p>
        </p:txBody>
      </p:sp>
    </p:spTree>
    <p:extLst>
      <p:ext uri="{BB962C8B-B14F-4D97-AF65-F5344CB8AC3E}">
        <p14:creationId xmlns:p14="http://schemas.microsoft.com/office/powerpoint/2010/main" val="446713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F71BEA-9538-4D50-B4D4-B1F90C2F307A}" type="datetimeFigureOut">
              <a:rPr lang="en-ZA" smtClean="0"/>
              <a:t>2025/09/02</a:t>
            </a:fld>
            <a:endParaRPr lang="en-ZA"/>
          </a:p>
        </p:txBody>
      </p:sp>
      <p:sp>
        <p:nvSpPr>
          <p:cNvPr id="3" name="Footer Placeholder 2"/>
          <p:cNvSpPr>
            <a:spLocks noGrp="1"/>
          </p:cNvSpPr>
          <p:nvPr>
            <p:ph type="ftr" sz="quarter" idx="11"/>
          </p:nvPr>
        </p:nvSpPr>
        <p:spPr/>
        <p:txBody>
          <a:bodyPr/>
          <a:lstStyle/>
          <a:p>
            <a:endParaRPr lang="en-ZA"/>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B157ECFC-C79C-47E3-99FB-6DBBE19A81D6}" type="slidenum">
              <a:rPr lang="en-ZA" smtClean="0"/>
              <a:t>‹#›</a:t>
            </a:fld>
            <a:endParaRPr lang="en-ZA"/>
          </a:p>
        </p:txBody>
      </p:sp>
    </p:spTree>
    <p:extLst>
      <p:ext uri="{BB962C8B-B14F-4D97-AF65-F5344CB8AC3E}">
        <p14:creationId xmlns:p14="http://schemas.microsoft.com/office/powerpoint/2010/main" val="1338780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F71BEA-9538-4D50-B4D4-B1F90C2F307A}" type="datetimeFigureOut">
              <a:rPr lang="en-ZA" smtClean="0"/>
              <a:t>2025/09/02</a:t>
            </a:fld>
            <a:endParaRPr lang="en-ZA"/>
          </a:p>
        </p:txBody>
      </p:sp>
      <p:sp>
        <p:nvSpPr>
          <p:cNvPr id="6" name="Footer Placeholder 5"/>
          <p:cNvSpPr>
            <a:spLocks noGrp="1"/>
          </p:cNvSpPr>
          <p:nvPr>
            <p:ph type="ftr" sz="quarter" idx="11"/>
          </p:nvPr>
        </p:nvSpPr>
        <p:spPr/>
        <p:txBody>
          <a:bodyPr/>
          <a:lstStyle/>
          <a:p>
            <a:endParaRPr lang="en-Z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157ECFC-C79C-47E3-99FB-6DBBE19A81D6}" type="slidenum">
              <a:rPr lang="en-ZA" smtClean="0"/>
              <a:t>‹#›</a:t>
            </a:fld>
            <a:endParaRPr lang="en-ZA"/>
          </a:p>
        </p:txBody>
      </p:sp>
    </p:spTree>
    <p:extLst>
      <p:ext uri="{BB962C8B-B14F-4D97-AF65-F5344CB8AC3E}">
        <p14:creationId xmlns:p14="http://schemas.microsoft.com/office/powerpoint/2010/main" val="646922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F71BEA-9538-4D50-B4D4-B1F90C2F307A}" type="datetimeFigureOut">
              <a:rPr lang="en-ZA" smtClean="0"/>
              <a:t>2025/09/02</a:t>
            </a:fld>
            <a:endParaRPr lang="en-ZA"/>
          </a:p>
        </p:txBody>
      </p:sp>
      <p:sp>
        <p:nvSpPr>
          <p:cNvPr id="6" name="Footer Placeholder 5"/>
          <p:cNvSpPr>
            <a:spLocks noGrp="1"/>
          </p:cNvSpPr>
          <p:nvPr>
            <p:ph type="ftr" sz="quarter" idx="11"/>
          </p:nvPr>
        </p:nvSpPr>
        <p:spPr/>
        <p:txBody>
          <a:bodyPr/>
          <a:lstStyle/>
          <a:p>
            <a:endParaRPr lang="en-Z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157ECFC-C79C-47E3-99FB-6DBBE19A81D6}" type="slidenum">
              <a:rPr lang="en-ZA" smtClean="0"/>
              <a:t>‹#›</a:t>
            </a:fld>
            <a:endParaRPr lang="en-ZA"/>
          </a:p>
        </p:txBody>
      </p:sp>
    </p:spTree>
    <p:extLst>
      <p:ext uri="{BB962C8B-B14F-4D97-AF65-F5344CB8AC3E}">
        <p14:creationId xmlns:p14="http://schemas.microsoft.com/office/powerpoint/2010/main" val="1128358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09F71BEA-9538-4D50-B4D4-B1F90C2F307A}" type="datetimeFigureOut">
              <a:rPr lang="en-ZA" smtClean="0"/>
              <a:t>2025/09/02</a:t>
            </a:fld>
            <a:endParaRPr lang="en-ZA"/>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ZA"/>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B157ECFC-C79C-47E3-99FB-6DBBE19A81D6}" type="slidenum">
              <a:rPr lang="en-ZA" smtClean="0"/>
              <a:t>‹#›</a:t>
            </a:fld>
            <a:endParaRPr lang="en-ZA"/>
          </a:p>
        </p:txBody>
      </p:sp>
    </p:spTree>
    <p:extLst>
      <p:ext uri="{BB962C8B-B14F-4D97-AF65-F5344CB8AC3E}">
        <p14:creationId xmlns:p14="http://schemas.microsoft.com/office/powerpoint/2010/main" val="2121520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5" name="Freeform 5">
            <a:extLst>
              <a:ext uri="{FF2B5EF4-FFF2-40B4-BE49-F238E27FC236}">
                <a16:creationId xmlns:a16="http://schemas.microsoft.com/office/drawing/2014/main" id="{2D529E20-662F-4915-ACD7-970C026FDB7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677511" flipH="1">
            <a:off x="3527283" y="1857885"/>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ZA"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pic>
        <p:nvPicPr>
          <p:cNvPr id="1030" name="Picture 6" descr="https://www.methodist.org.za/sites/default/files/field/image/The%20Methodist%20Church%20of%20Southern%20Africa.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6877" r="11225" b="-1"/>
          <a:stretch/>
        </p:blipFill>
        <p:spPr bwMode="auto">
          <a:xfrm>
            <a:off x="423337" y="402166"/>
            <a:ext cx="4932951" cy="6053670"/>
          </a:xfrm>
          <a:custGeom>
            <a:avLst/>
            <a:gdLst/>
            <a:ahLst/>
            <a:cxnLst/>
            <a:rect l="l" t="t" r="r" b="b"/>
            <a:pathLst>
              <a:path w="4932951" h="6053670">
                <a:moveTo>
                  <a:pt x="0" y="0"/>
                </a:moveTo>
                <a:lnTo>
                  <a:pt x="3678393" y="0"/>
                </a:lnTo>
                <a:lnTo>
                  <a:pt x="4478865" y="0"/>
                </a:lnTo>
                <a:lnTo>
                  <a:pt x="4931853" y="0"/>
                </a:lnTo>
                <a:lnTo>
                  <a:pt x="4908487" y="137419"/>
                </a:lnTo>
                <a:lnTo>
                  <a:pt x="4886218" y="274232"/>
                </a:lnTo>
                <a:lnTo>
                  <a:pt x="4864421" y="411650"/>
                </a:lnTo>
                <a:lnTo>
                  <a:pt x="4845759" y="549673"/>
                </a:lnTo>
                <a:lnTo>
                  <a:pt x="4826941" y="687092"/>
                </a:lnTo>
                <a:lnTo>
                  <a:pt x="4809377" y="825115"/>
                </a:lnTo>
                <a:lnTo>
                  <a:pt x="4794322" y="961323"/>
                </a:lnTo>
                <a:lnTo>
                  <a:pt x="4780052" y="1099347"/>
                </a:lnTo>
                <a:lnTo>
                  <a:pt x="4767035" y="1236765"/>
                </a:lnTo>
                <a:lnTo>
                  <a:pt x="4755744" y="1371761"/>
                </a:lnTo>
                <a:lnTo>
                  <a:pt x="4744453" y="1508574"/>
                </a:lnTo>
                <a:lnTo>
                  <a:pt x="4735044" y="1643572"/>
                </a:lnTo>
                <a:lnTo>
                  <a:pt x="4727674" y="1778568"/>
                </a:lnTo>
                <a:lnTo>
                  <a:pt x="4719990" y="1912960"/>
                </a:lnTo>
                <a:lnTo>
                  <a:pt x="4713560" y="2046141"/>
                </a:lnTo>
                <a:lnTo>
                  <a:pt x="4709012" y="2178111"/>
                </a:lnTo>
                <a:lnTo>
                  <a:pt x="4705092" y="2310081"/>
                </a:lnTo>
                <a:lnTo>
                  <a:pt x="4701328" y="2440840"/>
                </a:lnTo>
                <a:lnTo>
                  <a:pt x="4699603" y="2569783"/>
                </a:lnTo>
                <a:lnTo>
                  <a:pt x="4697721" y="2698726"/>
                </a:lnTo>
                <a:lnTo>
                  <a:pt x="4696780" y="2825853"/>
                </a:lnTo>
                <a:lnTo>
                  <a:pt x="4697721" y="2951770"/>
                </a:lnTo>
                <a:lnTo>
                  <a:pt x="4697721" y="3076475"/>
                </a:lnTo>
                <a:lnTo>
                  <a:pt x="4699603" y="3199970"/>
                </a:lnTo>
                <a:lnTo>
                  <a:pt x="4702426" y="3321043"/>
                </a:lnTo>
                <a:lnTo>
                  <a:pt x="4705092" y="3440906"/>
                </a:lnTo>
                <a:lnTo>
                  <a:pt x="4708071" y="3558347"/>
                </a:lnTo>
                <a:lnTo>
                  <a:pt x="4712619" y="3675183"/>
                </a:lnTo>
                <a:lnTo>
                  <a:pt x="4717480" y="3790203"/>
                </a:lnTo>
                <a:lnTo>
                  <a:pt x="4721871" y="3902801"/>
                </a:lnTo>
                <a:lnTo>
                  <a:pt x="4734260" y="4122549"/>
                </a:lnTo>
                <a:lnTo>
                  <a:pt x="4747433" y="4333217"/>
                </a:lnTo>
                <a:lnTo>
                  <a:pt x="4761233" y="4535409"/>
                </a:lnTo>
                <a:lnTo>
                  <a:pt x="4776445" y="4726705"/>
                </a:lnTo>
                <a:lnTo>
                  <a:pt x="4792283" y="4909526"/>
                </a:lnTo>
                <a:lnTo>
                  <a:pt x="4809377" y="5079029"/>
                </a:lnTo>
                <a:lnTo>
                  <a:pt x="4826157" y="5238240"/>
                </a:lnTo>
                <a:lnTo>
                  <a:pt x="4842936" y="5384739"/>
                </a:lnTo>
                <a:lnTo>
                  <a:pt x="4858775" y="5519131"/>
                </a:lnTo>
                <a:lnTo>
                  <a:pt x="4873830" y="5638388"/>
                </a:lnTo>
                <a:lnTo>
                  <a:pt x="4888100" y="5746143"/>
                </a:lnTo>
                <a:lnTo>
                  <a:pt x="4900019" y="5836948"/>
                </a:lnTo>
                <a:lnTo>
                  <a:pt x="4911310" y="5913225"/>
                </a:lnTo>
                <a:lnTo>
                  <a:pt x="4927462" y="6017953"/>
                </a:lnTo>
                <a:lnTo>
                  <a:pt x="4932951" y="6053670"/>
                </a:lnTo>
                <a:lnTo>
                  <a:pt x="4478865" y="6053670"/>
                </a:lnTo>
                <a:lnTo>
                  <a:pt x="3683097" y="6053670"/>
                </a:lnTo>
                <a:lnTo>
                  <a:pt x="0" y="6053670"/>
                </a:lnTo>
                <a:close/>
              </a:path>
            </a:pathLst>
          </a:custGeom>
          <a:noFill/>
          <a:extLst>
            <a:ext uri="{909E8E84-426E-40DD-AFC4-6F175D3DCCD1}">
              <a14:hiddenFill xmlns:a14="http://schemas.microsoft.com/office/drawing/2010/main">
                <a:solidFill>
                  <a:srgbClr val="FFFFFF"/>
                </a:solidFill>
              </a14:hiddenFill>
            </a:ext>
          </a:extLst>
        </p:spPr>
      </p:pic>
      <p:sp>
        <p:nvSpPr>
          <p:cNvPr id="1037" name="Freeform 5">
            <a:extLst>
              <a:ext uri="{FF2B5EF4-FFF2-40B4-BE49-F238E27FC236}">
                <a16:creationId xmlns:a16="http://schemas.microsoft.com/office/drawing/2014/main" id="{1AD5EB79-7F9A-4BBC-92A5-188382CBA1B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ZA"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1"/>
          <p:cNvSpPr>
            <a:spLocks noGrp="1"/>
          </p:cNvSpPr>
          <p:nvPr>
            <p:ph type="ctrTitle"/>
          </p:nvPr>
        </p:nvSpPr>
        <p:spPr>
          <a:xfrm>
            <a:off x="5695061" y="1241266"/>
            <a:ext cx="5428551" cy="3153753"/>
          </a:xfrm>
        </p:spPr>
        <p:txBody>
          <a:bodyPr>
            <a:normAutofit/>
          </a:bodyPr>
          <a:lstStyle/>
          <a:p>
            <a:r>
              <a:rPr lang="en-ZA" sz="4600" b="1" dirty="0"/>
              <a:t>Superintendency in the MCSA: Roles and Duties</a:t>
            </a:r>
          </a:p>
        </p:txBody>
      </p:sp>
      <p:sp>
        <p:nvSpPr>
          <p:cNvPr id="1039" name="Rectangle 1038">
            <a:extLst>
              <a:ext uri="{FF2B5EF4-FFF2-40B4-BE49-F238E27FC236}">
                <a16:creationId xmlns:a16="http://schemas.microsoft.com/office/drawing/2014/main" id="{B9B8A17F-DC3A-4D9A-AA53-9BFB894CD7B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ZA"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4" name="AutoShape 2" descr="Image result for logo methodist church southern afric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ZA"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7062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B3EF4D6-026A-4D52-B916-967329EE3F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5">
            <a:extLst>
              <a:ext uri="{FF2B5EF4-FFF2-40B4-BE49-F238E27FC236}">
                <a16:creationId xmlns:a16="http://schemas.microsoft.com/office/drawing/2014/main" id="{4DB4846F-6AA5-4DB3-9581-D95F22BD566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dirty="0"/>
          </a:p>
        </p:txBody>
      </p:sp>
      <p:sp>
        <p:nvSpPr>
          <p:cNvPr id="20" name="Freeform: Shape 19">
            <a:extLst>
              <a:ext uri="{FF2B5EF4-FFF2-40B4-BE49-F238E27FC236}">
                <a16:creationId xmlns:a16="http://schemas.microsoft.com/office/drawing/2014/main" id="{D54EC22E-2292-4292-A80B-E81DF64BFB2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780041"/>
            <a:ext cx="12192000" cy="5077959"/>
          </a:xfrm>
          <a:custGeom>
            <a:avLst/>
            <a:gdLst>
              <a:gd name="connsiteX0" fmla="*/ 12192000 w 12192000"/>
              <a:gd name="connsiteY0" fmla="*/ 0 h 5077959"/>
              <a:gd name="connsiteX1" fmla="*/ 12192000 w 12192000"/>
              <a:gd name="connsiteY1" fmla="*/ 1972152 h 5077959"/>
              <a:gd name="connsiteX2" fmla="*/ 12192000 w 12192000"/>
              <a:gd name="connsiteY2" fmla="*/ 2361342 h 5077959"/>
              <a:gd name="connsiteX3" fmla="*/ 12192000 w 12192000"/>
              <a:gd name="connsiteY3" fmla="*/ 5077959 h 5077959"/>
              <a:gd name="connsiteX4" fmla="*/ 0 w 12192000"/>
              <a:gd name="connsiteY4" fmla="*/ 5077959 h 5077959"/>
              <a:gd name="connsiteX5" fmla="*/ 0 w 12192000"/>
              <a:gd name="connsiteY5" fmla="*/ 2361342 h 5077959"/>
              <a:gd name="connsiteX6" fmla="*/ 0 w 12192000"/>
              <a:gd name="connsiteY6" fmla="*/ 1972152 h 5077959"/>
              <a:gd name="connsiteX7" fmla="*/ 0 w 12192000"/>
              <a:gd name="connsiteY7" fmla="*/ 12515 h 5077959"/>
              <a:gd name="connsiteX8" fmla="*/ 108623 w 12192000"/>
              <a:gd name="connsiteY8" fmla="*/ 29540 h 5077959"/>
              <a:gd name="connsiteX9" fmla="*/ 300195 w 12192000"/>
              <a:gd name="connsiteY9" fmla="*/ 56163 h 5077959"/>
              <a:gd name="connsiteX10" fmla="*/ 527528 w 12192000"/>
              <a:gd name="connsiteY10" fmla="*/ 88041 h 5077959"/>
              <a:gd name="connsiteX11" fmla="*/ 779127 w 12192000"/>
              <a:gd name="connsiteY11" fmla="*/ 121671 h 5077959"/>
              <a:gd name="connsiteX12" fmla="*/ 1062654 w 12192000"/>
              <a:gd name="connsiteY12" fmla="*/ 157052 h 5077959"/>
              <a:gd name="connsiteX13" fmla="*/ 1371726 w 12192000"/>
              <a:gd name="connsiteY13" fmla="*/ 194535 h 5077959"/>
              <a:gd name="connsiteX14" fmla="*/ 1707616 w 12192000"/>
              <a:gd name="connsiteY14" fmla="*/ 232018 h 5077959"/>
              <a:gd name="connsiteX15" fmla="*/ 2065219 w 12192000"/>
              <a:gd name="connsiteY15" fmla="*/ 270201 h 5077959"/>
              <a:gd name="connsiteX16" fmla="*/ 2450918 w 12192000"/>
              <a:gd name="connsiteY16" fmla="*/ 305583 h 5077959"/>
              <a:gd name="connsiteX17" fmla="*/ 2854496 w 12192000"/>
              <a:gd name="connsiteY17" fmla="*/ 339562 h 5077959"/>
              <a:gd name="connsiteX18" fmla="*/ 3281065 w 12192000"/>
              <a:gd name="connsiteY18" fmla="*/ 370390 h 5077959"/>
              <a:gd name="connsiteX19" fmla="*/ 3725514 w 12192000"/>
              <a:gd name="connsiteY19" fmla="*/ 399815 h 5077959"/>
              <a:gd name="connsiteX20" fmla="*/ 4189119 w 12192000"/>
              <a:gd name="connsiteY20" fmla="*/ 427490 h 5077959"/>
              <a:gd name="connsiteX21" fmla="*/ 4426671 w 12192000"/>
              <a:gd name="connsiteY21" fmla="*/ 437298 h 5077959"/>
              <a:gd name="connsiteX22" fmla="*/ 4669330 w 12192000"/>
              <a:gd name="connsiteY22" fmla="*/ 448158 h 5077959"/>
              <a:gd name="connsiteX23" fmla="*/ 4915819 w 12192000"/>
              <a:gd name="connsiteY23" fmla="*/ 458317 h 5077959"/>
              <a:gd name="connsiteX24" fmla="*/ 5163586 w 12192000"/>
              <a:gd name="connsiteY24" fmla="*/ 464973 h 5077959"/>
              <a:gd name="connsiteX25" fmla="*/ 5416461 w 12192000"/>
              <a:gd name="connsiteY25" fmla="*/ 470928 h 5077959"/>
              <a:gd name="connsiteX26" fmla="*/ 5671892 w 12192000"/>
              <a:gd name="connsiteY26" fmla="*/ 477234 h 5077959"/>
              <a:gd name="connsiteX27" fmla="*/ 5932430 w 12192000"/>
              <a:gd name="connsiteY27" fmla="*/ 481437 h 5077959"/>
              <a:gd name="connsiteX28" fmla="*/ 6195523 w 12192000"/>
              <a:gd name="connsiteY28" fmla="*/ 481437 h 5077959"/>
              <a:gd name="connsiteX29" fmla="*/ 6461170 w 12192000"/>
              <a:gd name="connsiteY29" fmla="*/ 483539 h 5077959"/>
              <a:gd name="connsiteX30" fmla="*/ 6729372 w 12192000"/>
              <a:gd name="connsiteY30" fmla="*/ 481437 h 5077959"/>
              <a:gd name="connsiteX31" fmla="*/ 7001406 w 12192000"/>
              <a:gd name="connsiteY31" fmla="*/ 477234 h 5077959"/>
              <a:gd name="connsiteX32" fmla="*/ 7273439 w 12192000"/>
              <a:gd name="connsiteY32" fmla="*/ 473380 h 5077959"/>
              <a:gd name="connsiteX33" fmla="*/ 7549303 w 12192000"/>
              <a:gd name="connsiteY33" fmla="*/ 464973 h 5077959"/>
              <a:gd name="connsiteX34" fmla="*/ 7827722 w 12192000"/>
              <a:gd name="connsiteY34" fmla="*/ 456215 h 5077959"/>
              <a:gd name="connsiteX35" fmla="*/ 8106140 w 12192000"/>
              <a:gd name="connsiteY35" fmla="*/ 446056 h 5077959"/>
              <a:gd name="connsiteX36" fmla="*/ 8387114 w 12192000"/>
              <a:gd name="connsiteY36" fmla="*/ 431694 h 5077959"/>
              <a:gd name="connsiteX37" fmla="*/ 8670640 w 12192000"/>
              <a:gd name="connsiteY37" fmla="*/ 414528 h 5077959"/>
              <a:gd name="connsiteX38" fmla="*/ 8955446 w 12192000"/>
              <a:gd name="connsiteY38" fmla="*/ 398064 h 5077959"/>
              <a:gd name="connsiteX39" fmla="*/ 9240250 w 12192000"/>
              <a:gd name="connsiteY39" fmla="*/ 377045 h 5077959"/>
              <a:gd name="connsiteX40" fmla="*/ 9528886 w 12192000"/>
              <a:gd name="connsiteY40" fmla="*/ 351823 h 5077959"/>
              <a:gd name="connsiteX41" fmla="*/ 9813691 w 12192000"/>
              <a:gd name="connsiteY41" fmla="*/ 326601 h 5077959"/>
              <a:gd name="connsiteX42" fmla="*/ 10103603 w 12192000"/>
              <a:gd name="connsiteY42" fmla="*/ 297525 h 5077959"/>
              <a:gd name="connsiteX43" fmla="*/ 10394794 w 12192000"/>
              <a:gd name="connsiteY43" fmla="*/ 265647 h 5077959"/>
              <a:gd name="connsiteX44" fmla="*/ 10682153 w 12192000"/>
              <a:gd name="connsiteY44" fmla="*/ 232018 h 5077959"/>
              <a:gd name="connsiteX45" fmla="*/ 10973344 w 12192000"/>
              <a:gd name="connsiteY45" fmla="*/ 192783 h 5077959"/>
              <a:gd name="connsiteX46" fmla="*/ 11263257 w 12192000"/>
              <a:gd name="connsiteY46" fmla="*/ 150746 h 5077959"/>
              <a:gd name="connsiteX47" fmla="*/ 11554448 w 12192000"/>
              <a:gd name="connsiteY47" fmla="*/ 109060 h 5077959"/>
              <a:gd name="connsiteX48" fmla="*/ 11844360 w 12192000"/>
              <a:gd name="connsiteY48" fmla="*/ 60367 h 5077959"/>
              <a:gd name="connsiteX49" fmla="*/ 12132996 w 12192000"/>
              <a:gd name="connsiteY49" fmla="*/ 10623 h 5077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12192000" h="5077959">
                <a:moveTo>
                  <a:pt x="12192000" y="0"/>
                </a:moveTo>
                <a:lnTo>
                  <a:pt x="12192000" y="1972152"/>
                </a:lnTo>
                <a:lnTo>
                  <a:pt x="12192000" y="2361342"/>
                </a:lnTo>
                <a:lnTo>
                  <a:pt x="12192000" y="5077959"/>
                </a:lnTo>
                <a:lnTo>
                  <a:pt x="0" y="5077959"/>
                </a:lnTo>
                <a:lnTo>
                  <a:pt x="0" y="2361342"/>
                </a:lnTo>
                <a:lnTo>
                  <a:pt x="0" y="1972152"/>
                </a:lnTo>
                <a:lnTo>
                  <a:pt x="0" y="12515"/>
                </a:lnTo>
                <a:lnTo>
                  <a:pt x="108623" y="29540"/>
                </a:lnTo>
                <a:lnTo>
                  <a:pt x="300195" y="56163"/>
                </a:lnTo>
                <a:lnTo>
                  <a:pt x="527528" y="88041"/>
                </a:lnTo>
                <a:lnTo>
                  <a:pt x="779127" y="121671"/>
                </a:lnTo>
                <a:lnTo>
                  <a:pt x="1062654" y="157052"/>
                </a:lnTo>
                <a:lnTo>
                  <a:pt x="1371726" y="194535"/>
                </a:lnTo>
                <a:lnTo>
                  <a:pt x="1707616" y="232018"/>
                </a:lnTo>
                <a:lnTo>
                  <a:pt x="2065219" y="270201"/>
                </a:lnTo>
                <a:lnTo>
                  <a:pt x="2450918" y="305583"/>
                </a:lnTo>
                <a:lnTo>
                  <a:pt x="2854496" y="339562"/>
                </a:lnTo>
                <a:lnTo>
                  <a:pt x="3281065" y="370390"/>
                </a:lnTo>
                <a:lnTo>
                  <a:pt x="3725514" y="399815"/>
                </a:lnTo>
                <a:lnTo>
                  <a:pt x="4189119" y="427490"/>
                </a:lnTo>
                <a:lnTo>
                  <a:pt x="4426671" y="437298"/>
                </a:lnTo>
                <a:lnTo>
                  <a:pt x="4669330" y="448158"/>
                </a:lnTo>
                <a:lnTo>
                  <a:pt x="4915819" y="458317"/>
                </a:lnTo>
                <a:lnTo>
                  <a:pt x="5163586" y="464973"/>
                </a:lnTo>
                <a:lnTo>
                  <a:pt x="5416461" y="470928"/>
                </a:lnTo>
                <a:lnTo>
                  <a:pt x="5671892" y="477234"/>
                </a:lnTo>
                <a:lnTo>
                  <a:pt x="5932430" y="481437"/>
                </a:lnTo>
                <a:lnTo>
                  <a:pt x="6195523" y="481437"/>
                </a:lnTo>
                <a:lnTo>
                  <a:pt x="6461170" y="483539"/>
                </a:lnTo>
                <a:lnTo>
                  <a:pt x="6729372" y="481437"/>
                </a:lnTo>
                <a:lnTo>
                  <a:pt x="7001406" y="477234"/>
                </a:lnTo>
                <a:lnTo>
                  <a:pt x="7273439" y="473380"/>
                </a:lnTo>
                <a:lnTo>
                  <a:pt x="7549303" y="464973"/>
                </a:lnTo>
                <a:lnTo>
                  <a:pt x="7827722" y="456215"/>
                </a:lnTo>
                <a:lnTo>
                  <a:pt x="8106140" y="446056"/>
                </a:lnTo>
                <a:lnTo>
                  <a:pt x="8387114" y="431694"/>
                </a:lnTo>
                <a:lnTo>
                  <a:pt x="8670640" y="414528"/>
                </a:lnTo>
                <a:lnTo>
                  <a:pt x="8955446" y="398064"/>
                </a:lnTo>
                <a:lnTo>
                  <a:pt x="9240250" y="377045"/>
                </a:lnTo>
                <a:lnTo>
                  <a:pt x="9528886" y="351823"/>
                </a:lnTo>
                <a:lnTo>
                  <a:pt x="9813691" y="326601"/>
                </a:lnTo>
                <a:lnTo>
                  <a:pt x="10103603" y="297525"/>
                </a:lnTo>
                <a:lnTo>
                  <a:pt x="10394794" y="265647"/>
                </a:lnTo>
                <a:lnTo>
                  <a:pt x="10682153" y="232018"/>
                </a:lnTo>
                <a:lnTo>
                  <a:pt x="10973344" y="192783"/>
                </a:lnTo>
                <a:lnTo>
                  <a:pt x="11263257" y="150746"/>
                </a:lnTo>
                <a:lnTo>
                  <a:pt x="11554448" y="109060"/>
                </a:lnTo>
                <a:lnTo>
                  <a:pt x="11844360" y="60367"/>
                </a:lnTo>
                <a:lnTo>
                  <a:pt x="12132996" y="10623"/>
                </a:lnTo>
                <a:close/>
              </a:path>
            </a:pathLst>
          </a:custGeom>
          <a:solidFill>
            <a:srgbClr val="FFFFFF"/>
          </a:solidFill>
          <a:ln>
            <a:noFill/>
          </a:ln>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grpSp>
        <p:nvGrpSpPr>
          <p:cNvPr id="21" name="Group 20">
            <a:extLst>
              <a:ext uri="{FF2B5EF4-FFF2-40B4-BE49-F238E27FC236}">
                <a16:creationId xmlns:a16="http://schemas.microsoft.com/office/drawing/2014/main" id="{992A2039-50D4-4D49-A79F-C82A1D913162}"/>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a:solidFill>
            <a:srgbClr val="FFFFFF"/>
          </a:solidFill>
        </p:grpSpPr>
        <p:sp>
          <p:nvSpPr>
            <p:cNvPr id="22" name="Rectangle 21">
              <a:extLst>
                <a:ext uri="{FF2B5EF4-FFF2-40B4-BE49-F238E27FC236}">
                  <a16:creationId xmlns:a16="http://schemas.microsoft.com/office/drawing/2014/main" id="{CC1C7165-8A3A-44EB-88D0-4EFA36A004E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ZA"/>
            </a:p>
          </p:txBody>
        </p:sp>
        <p:sp useBgFill="1">
          <p:nvSpPr>
            <p:cNvPr id="23" name="Freeform 5">
              <a:extLst>
                <a:ext uri="{FF2B5EF4-FFF2-40B4-BE49-F238E27FC236}">
                  <a16:creationId xmlns:a16="http://schemas.microsoft.com/office/drawing/2014/main" id="{A1081473-BB93-49A4-B605-4E2053739770}"/>
                </a:ext>
                <a:ext uri="{C183D7F6-B498-43B3-948B-1728B52AA6E4}">
                  <adec:decorative xmlns=""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ln>
              <a:noFill/>
            </a:ln>
          </p:spPr>
          <p:txBody>
            <a:bodyPr/>
            <a:lstStyle/>
            <a:p>
              <a:endParaRPr lang="en-ZA"/>
            </a:p>
          </p:txBody>
        </p:sp>
      </p:grpSp>
      <p:sp>
        <p:nvSpPr>
          <p:cNvPr id="2" name="Title 1">
            <a:extLst>
              <a:ext uri="{FF2B5EF4-FFF2-40B4-BE49-F238E27FC236}">
                <a16:creationId xmlns:a16="http://schemas.microsoft.com/office/drawing/2014/main" id="{BE5D6FF2-06D4-A9A0-4446-8BE9DCD8B2BB}"/>
              </a:ext>
            </a:extLst>
          </p:cNvPr>
          <p:cNvSpPr>
            <a:spLocks noGrp="1"/>
          </p:cNvSpPr>
          <p:nvPr>
            <p:ph type="title"/>
          </p:nvPr>
        </p:nvSpPr>
        <p:spPr>
          <a:xfrm>
            <a:off x="1683171" y="838200"/>
            <a:ext cx="8825659" cy="977902"/>
          </a:xfrm>
        </p:spPr>
        <p:txBody>
          <a:bodyPr>
            <a:normAutofit/>
          </a:bodyPr>
          <a:lstStyle/>
          <a:p>
            <a:pPr algn="ctr"/>
            <a:endParaRPr lang="en-ZA">
              <a:solidFill>
                <a:srgbClr val="EBEBEB"/>
              </a:solidFill>
            </a:endParaRPr>
          </a:p>
        </p:txBody>
      </p:sp>
      <p:sp>
        <p:nvSpPr>
          <p:cNvPr id="3" name="Content Placeholder 2">
            <a:extLst>
              <a:ext uri="{FF2B5EF4-FFF2-40B4-BE49-F238E27FC236}">
                <a16:creationId xmlns:a16="http://schemas.microsoft.com/office/drawing/2014/main" id="{61168D5C-2E51-107B-6FD2-BA87B694E735}"/>
              </a:ext>
            </a:extLst>
          </p:cNvPr>
          <p:cNvSpPr>
            <a:spLocks noGrp="1"/>
          </p:cNvSpPr>
          <p:nvPr>
            <p:ph idx="1"/>
          </p:nvPr>
        </p:nvSpPr>
        <p:spPr>
          <a:xfrm>
            <a:off x="1683171" y="2757942"/>
            <a:ext cx="8825659" cy="3261857"/>
          </a:xfrm>
        </p:spPr>
        <p:txBody>
          <a:bodyPr>
            <a:normAutofit/>
          </a:bodyPr>
          <a:lstStyle/>
          <a:p>
            <a:r>
              <a:rPr lang="en-GB" sz="2000" dirty="0">
                <a:solidFill>
                  <a:srgbClr val="404040"/>
                </a:solidFill>
                <a:latin typeface="Aptos" panose="020B0004020202020204" pitchFamily="34" charset="0"/>
              </a:rPr>
              <a:t>They act as the chief officer in the Circuit Leadership Team. </a:t>
            </a:r>
          </a:p>
          <a:p>
            <a:r>
              <a:rPr lang="en-GB" sz="2000" dirty="0">
                <a:solidFill>
                  <a:srgbClr val="404040"/>
                </a:solidFill>
                <a:latin typeface="Aptos" panose="020B0004020202020204" pitchFamily="34" charset="0"/>
              </a:rPr>
              <a:t>The Circuit Leadership Team is made up </a:t>
            </a:r>
            <a:r>
              <a:rPr lang="en-GB" sz="2000" b="1" i="1" dirty="0">
                <a:solidFill>
                  <a:srgbClr val="404040"/>
                </a:solidFill>
                <a:latin typeface="Aptos" panose="020B0004020202020204" pitchFamily="34" charset="0"/>
              </a:rPr>
              <a:t>of presbyters, deacons and circuit lay officers</a:t>
            </a:r>
            <a:r>
              <a:rPr lang="en-GB" sz="2000" dirty="0">
                <a:solidFill>
                  <a:srgbClr val="404040"/>
                </a:solidFill>
                <a:latin typeface="Aptos" panose="020B0004020202020204" pitchFamily="34" charset="0"/>
              </a:rPr>
              <a:t> and meets to articulate vision, to formulate recommendations for practical strategies to enact that vision, to prepare business for the CQM and to implement CQM decisions.</a:t>
            </a:r>
          </a:p>
          <a:p>
            <a:r>
              <a:rPr lang="en-GB" sz="2000" dirty="0">
                <a:solidFill>
                  <a:srgbClr val="404040"/>
                </a:solidFill>
                <a:effectLst/>
                <a:latin typeface="Aptos" panose="020B0004020202020204" pitchFamily="34" charset="0"/>
                <a:ea typeface="Times New Roman" panose="02020603050405020304" pitchFamily="18" charset="0"/>
                <a:cs typeface="Times New Roman" panose="02020603050405020304" pitchFamily="18" charset="0"/>
              </a:rPr>
              <a:t>The role of Superintendents here is therefore that of taking the lead in a group which is primarily concerned with exercising </a:t>
            </a:r>
            <a:r>
              <a:rPr lang="en-GB" sz="2000" b="1" i="1" dirty="0">
                <a:solidFill>
                  <a:srgbClr val="404040"/>
                </a:solidFill>
                <a:effectLst/>
                <a:latin typeface="Aptos" panose="020B0004020202020204" pitchFamily="34" charset="0"/>
                <a:ea typeface="Times New Roman" panose="02020603050405020304" pitchFamily="18" charset="0"/>
                <a:cs typeface="Times New Roman" panose="02020603050405020304" pitchFamily="18" charset="0"/>
              </a:rPr>
              <a:t>leadership </a:t>
            </a:r>
            <a:r>
              <a:rPr lang="en-GB" sz="2000" b="1" dirty="0">
                <a:solidFill>
                  <a:srgbClr val="404040"/>
                </a:solidFill>
                <a:effectLst/>
                <a:latin typeface="Aptos" panose="020B0004020202020204" pitchFamily="34" charset="0"/>
                <a:ea typeface="Times New Roman" panose="02020603050405020304" pitchFamily="18" charset="0"/>
                <a:cs typeface="Times New Roman" panose="02020603050405020304" pitchFamily="18" charset="0"/>
              </a:rPr>
              <a:t>in a context of </a:t>
            </a:r>
            <a:r>
              <a:rPr lang="en-GB" sz="2000" b="1" i="1" dirty="0">
                <a:solidFill>
                  <a:srgbClr val="404040"/>
                </a:solidFill>
                <a:effectLst/>
                <a:latin typeface="Aptos" panose="020B0004020202020204" pitchFamily="34" charset="0"/>
                <a:ea typeface="Times New Roman" panose="02020603050405020304" pitchFamily="18" charset="0"/>
                <a:cs typeface="Times New Roman" panose="02020603050405020304" pitchFamily="18" charset="0"/>
              </a:rPr>
              <a:t>executive management.</a:t>
            </a:r>
          </a:p>
          <a:p>
            <a:endParaRPr lang="en-ZA" sz="2000" dirty="0">
              <a:solidFill>
                <a:srgbClr val="404040"/>
              </a:solidFill>
            </a:endParaRPr>
          </a:p>
        </p:txBody>
      </p:sp>
    </p:spTree>
    <p:extLst>
      <p:ext uri="{BB962C8B-B14F-4D97-AF65-F5344CB8AC3E}">
        <p14:creationId xmlns:p14="http://schemas.microsoft.com/office/powerpoint/2010/main" val="339584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B3EF4D6-026A-4D52-B916-967329EE3F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587"/>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5">
            <a:extLst>
              <a:ext uri="{FF2B5EF4-FFF2-40B4-BE49-F238E27FC236}">
                <a16:creationId xmlns:a16="http://schemas.microsoft.com/office/drawing/2014/main" id="{4DB4846F-6AA5-4DB3-9581-D95F22BD566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dirty="0"/>
          </a:p>
        </p:txBody>
      </p:sp>
      <p:sp>
        <p:nvSpPr>
          <p:cNvPr id="12" name="Freeform: Shape 11">
            <a:extLst>
              <a:ext uri="{FF2B5EF4-FFF2-40B4-BE49-F238E27FC236}">
                <a16:creationId xmlns:a16="http://schemas.microsoft.com/office/drawing/2014/main" id="{D54EC22E-2292-4292-A80B-E81DF64BFB2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780041"/>
            <a:ext cx="12192000" cy="5077959"/>
          </a:xfrm>
          <a:custGeom>
            <a:avLst/>
            <a:gdLst>
              <a:gd name="connsiteX0" fmla="*/ 12192000 w 12192000"/>
              <a:gd name="connsiteY0" fmla="*/ 0 h 5077959"/>
              <a:gd name="connsiteX1" fmla="*/ 12192000 w 12192000"/>
              <a:gd name="connsiteY1" fmla="*/ 1972152 h 5077959"/>
              <a:gd name="connsiteX2" fmla="*/ 12192000 w 12192000"/>
              <a:gd name="connsiteY2" fmla="*/ 2361342 h 5077959"/>
              <a:gd name="connsiteX3" fmla="*/ 12192000 w 12192000"/>
              <a:gd name="connsiteY3" fmla="*/ 5077959 h 5077959"/>
              <a:gd name="connsiteX4" fmla="*/ 0 w 12192000"/>
              <a:gd name="connsiteY4" fmla="*/ 5077959 h 5077959"/>
              <a:gd name="connsiteX5" fmla="*/ 0 w 12192000"/>
              <a:gd name="connsiteY5" fmla="*/ 2361342 h 5077959"/>
              <a:gd name="connsiteX6" fmla="*/ 0 w 12192000"/>
              <a:gd name="connsiteY6" fmla="*/ 1972152 h 5077959"/>
              <a:gd name="connsiteX7" fmla="*/ 0 w 12192000"/>
              <a:gd name="connsiteY7" fmla="*/ 12515 h 5077959"/>
              <a:gd name="connsiteX8" fmla="*/ 108623 w 12192000"/>
              <a:gd name="connsiteY8" fmla="*/ 29540 h 5077959"/>
              <a:gd name="connsiteX9" fmla="*/ 300195 w 12192000"/>
              <a:gd name="connsiteY9" fmla="*/ 56163 h 5077959"/>
              <a:gd name="connsiteX10" fmla="*/ 527528 w 12192000"/>
              <a:gd name="connsiteY10" fmla="*/ 88041 h 5077959"/>
              <a:gd name="connsiteX11" fmla="*/ 779127 w 12192000"/>
              <a:gd name="connsiteY11" fmla="*/ 121671 h 5077959"/>
              <a:gd name="connsiteX12" fmla="*/ 1062654 w 12192000"/>
              <a:gd name="connsiteY12" fmla="*/ 157052 h 5077959"/>
              <a:gd name="connsiteX13" fmla="*/ 1371726 w 12192000"/>
              <a:gd name="connsiteY13" fmla="*/ 194535 h 5077959"/>
              <a:gd name="connsiteX14" fmla="*/ 1707616 w 12192000"/>
              <a:gd name="connsiteY14" fmla="*/ 232018 h 5077959"/>
              <a:gd name="connsiteX15" fmla="*/ 2065219 w 12192000"/>
              <a:gd name="connsiteY15" fmla="*/ 270201 h 5077959"/>
              <a:gd name="connsiteX16" fmla="*/ 2450918 w 12192000"/>
              <a:gd name="connsiteY16" fmla="*/ 305583 h 5077959"/>
              <a:gd name="connsiteX17" fmla="*/ 2854496 w 12192000"/>
              <a:gd name="connsiteY17" fmla="*/ 339562 h 5077959"/>
              <a:gd name="connsiteX18" fmla="*/ 3281065 w 12192000"/>
              <a:gd name="connsiteY18" fmla="*/ 370390 h 5077959"/>
              <a:gd name="connsiteX19" fmla="*/ 3725514 w 12192000"/>
              <a:gd name="connsiteY19" fmla="*/ 399815 h 5077959"/>
              <a:gd name="connsiteX20" fmla="*/ 4189119 w 12192000"/>
              <a:gd name="connsiteY20" fmla="*/ 427490 h 5077959"/>
              <a:gd name="connsiteX21" fmla="*/ 4426671 w 12192000"/>
              <a:gd name="connsiteY21" fmla="*/ 437298 h 5077959"/>
              <a:gd name="connsiteX22" fmla="*/ 4669330 w 12192000"/>
              <a:gd name="connsiteY22" fmla="*/ 448158 h 5077959"/>
              <a:gd name="connsiteX23" fmla="*/ 4915819 w 12192000"/>
              <a:gd name="connsiteY23" fmla="*/ 458317 h 5077959"/>
              <a:gd name="connsiteX24" fmla="*/ 5163586 w 12192000"/>
              <a:gd name="connsiteY24" fmla="*/ 464973 h 5077959"/>
              <a:gd name="connsiteX25" fmla="*/ 5416461 w 12192000"/>
              <a:gd name="connsiteY25" fmla="*/ 470928 h 5077959"/>
              <a:gd name="connsiteX26" fmla="*/ 5671892 w 12192000"/>
              <a:gd name="connsiteY26" fmla="*/ 477234 h 5077959"/>
              <a:gd name="connsiteX27" fmla="*/ 5932430 w 12192000"/>
              <a:gd name="connsiteY27" fmla="*/ 481437 h 5077959"/>
              <a:gd name="connsiteX28" fmla="*/ 6195523 w 12192000"/>
              <a:gd name="connsiteY28" fmla="*/ 481437 h 5077959"/>
              <a:gd name="connsiteX29" fmla="*/ 6461170 w 12192000"/>
              <a:gd name="connsiteY29" fmla="*/ 483539 h 5077959"/>
              <a:gd name="connsiteX30" fmla="*/ 6729372 w 12192000"/>
              <a:gd name="connsiteY30" fmla="*/ 481437 h 5077959"/>
              <a:gd name="connsiteX31" fmla="*/ 7001406 w 12192000"/>
              <a:gd name="connsiteY31" fmla="*/ 477234 h 5077959"/>
              <a:gd name="connsiteX32" fmla="*/ 7273439 w 12192000"/>
              <a:gd name="connsiteY32" fmla="*/ 473380 h 5077959"/>
              <a:gd name="connsiteX33" fmla="*/ 7549303 w 12192000"/>
              <a:gd name="connsiteY33" fmla="*/ 464973 h 5077959"/>
              <a:gd name="connsiteX34" fmla="*/ 7827722 w 12192000"/>
              <a:gd name="connsiteY34" fmla="*/ 456215 h 5077959"/>
              <a:gd name="connsiteX35" fmla="*/ 8106140 w 12192000"/>
              <a:gd name="connsiteY35" fmla="*/ 446056 h 5077959"/>
              <a:gd name="connsiteX36" fmla="*/ 8387114 w 12192000"/>
              <a:gd name="connsiteY36" fmla="*/ 431694 h 5077959"/>
              <a:gd name="connsiteX37" fmla="*/ 8670640 w 12192000"/>
              <a:gd name="connsiteY37" fmla="*/ 414528 h 5077959"/>
              <a:gd name="connsiteX38" fmla="*/ 8955446 w 12192000"/>
              <a:gd name="connsiteY38" fmla="*/ 398064 h 5077959"/>
              <a:gd name="connsiteX39" fmla="*/ 9240250 w 12192000"/>
              <a:gd name="connsiteY39" fmla="*/ 377045 h 5077959"/>
              <a:gd name="connsiteX40" fmla="*/ 9528886 w 12192000"/>
              <a:gd name="connsiteY40" fmla="*/ 351823 h 5077959"/>
              <a:gd name="connsiteX41" fmla="*/ 9813691 w 12192000"/>
              <a:gd name="connsiteY41" fmla="*/ 326601 h 5077959"/>
              <a:gd name="connsiteX42" fmla="*/ 10103603 w 12192000"/>
              <a:gd name="connsiteY42" fmla="*/ 297525 h 5077959"/>
              <a:gd name="connsiteX43" fmla="*/ 10394794 w 12192000"/>
              <a:gd name="connsiteY43" fmla="*/ 265647 h 5077959"/>
              <a:gd name="connsiteX44" fmla="*/ 10682153 w 12192000"/>
              <a:gd name="connsiteY44" fmla="*/ 232018 h 5077959"/>
              <a:gd name="connsiteX45" fmla="*/ 10973344 w 12192000"/>
              <a:gd name="connsiteY45" fmla="*/ 192783 h 5077959"/>
              <a:gd name="connsiteX46" fmla="*/ 11263257 w 12192000"/>
              <a:gd name="connsiteY46" fmla="*/ 150746 h 5077959"/>
              <a:gd name="connsiteX47" fmla="*/ 11554448 w 12192000"/>
              <a:gd name="connsiteY47" fmla="*/ 109060 h 5077959"/>
              <a:gd name="connsiteX48" fmla="*/ 11844360 w 12192000"/>
              <a:gd name="connsiteY48" fmla="*/ 60367 h 5077959"/>
              <a:gd name="connsiteX49" fmla="*/ 12132996 w 12192000"/>
              <a:gd name="connsiteY49" fmla="*/ 10623 h 5077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12192000" h="5077959">
                <a:moveTo>
                  <a:pt x="12192000" y="0"/>
                </a:moveTo>
                <a:lnTo>
                  <a:pt x="12192000" y="1972152"/>
                </a:lnTo>
                <a:lnTo>
                  <a:pt x="12192000" y="2361342"/>
                </a:lnTo>
                <a:lnTo>
                  <a:pt x="12192000" y="5077959"/>
                </a:lnTo>
                <a:lnTo>
                  <a:pt x="0" y="5077959"/>
                </a:lnTo>
                <a:lnTo>
                  <a:pt x="0" y="2361342"/>
                </a:lnTo>
                <a:lnTo>
                  <a:pt x="0" y="1972152"/>
                </a:lnTo>
                <a:lnTo>
                  <a:pt x="0" y="12515"/>
                </a:lnTo>
                <a:lnTo>
                  <a:pt x="108623" y="29540"/>
                </a:lnTo>
                <a:lnTo>
                  <a:pt x="300195" y="56163"/>
                </a:lnTo>
                <a:lnTo>
                  <a:pt x="527528" y="88041"/>
                </a:lnTo>
                <a:lnTo>
                  <a:pt x="779127" y="121671"/>
                </a:lnTo>
                <a:lnTo>
                  <a:pt x="1062654" y="157052"/>
                </a:lnTo>
                <a:lnTo>
                  <a:pt x="1371726" y="194535"/>
                </a:lnTo>
                <a:lnTo>
                  <a:pt x="1707616" y="232018"/>
                </a:lnTo>
                <a:lnTo>
                  <a:pt x="2065219" y="270201"/>
                </a:lnTo>
                <a:lnTo>
                  <a:pt x="2450918" y="305583"/>
                </a:lnTo>
                <a:lnTo>
                  <a:pt x="2854496" y="339562"/>
                </a:lnTo>
                <a:lnTo>
                  <a:pt x="3281065" y="370390"/>
                </a:lnTo>
                <a:lnTo>
                  <a:pt x="3725514" y="399815"/>
                </a:lnTo>
                <a:lnTo>
                  <a:pt x="4189119" y="427490"/>
                </a:lnTo>
                <a:lnTo>
                  <a:pt x="4426671" y="437298"/>
                </a:lnTo>
                <a:lnTo>
                  <a:pt x="4669330" y="448158"/>
                </a:lnTo>
                <a:lnTo>
                  <a:pt x="4915819" y="458317"/>
                </a:lnTo>
                <a:lnTo>
                  <a:pt x="5163586" y="464973"/>
                </a:lnTo>
                <a:lnTo>
                  <a:pt x="5416461" y="470928"/>
                </a:lnTo>
                <a:lnTo>
                  <a:pt x="5671892" y="477234"/>
                </a:lnTo>
                <a:lnTo>
                  <a:pt x="5932430" y="481437"/>
                </a:lnTo>
                <a:lnTo>
                  <a:pt x="6195523" y="481437"/>
                </a:lnTo>
                <a:lnTo>
                  <a:pt x="6461170" y="483539"/>
                </a:lnTo>
                <a:lnTo>
                  <a:pt x="6729372" y="481437"/>
                </a:lnTo>
                <a:lnTo>
                  <a:pt x="7001406" y="477234"/>
                </a:lnTo>
                <a:lnTo>
                  <a:pt x="7273439" y="473380"/>
                </a:lnTo>
                <a:lnTo>
                  <a:pt x="7549303" y="464973"/>
                </a:lnTo>
                <a:lnTo>
                  <a:pt x="7827722" y="456215"/>
                </a:lnTo>
                <a:lnTo>
                  <a:pt x="8106140" y="446056"/>
                </a:lnTo>
                <a:lnTo>
                  <a:pt x="8387114" y="431694"/>
                </a:lnTo>
                <a:lnTo>
                  <a:pt x="8670640" y="414528"/>
                </a:lnTo>
                <a:lnTo>
                  <a:pt x="8955446" y="398064"/>
                </a:lnTo>
                <a:lnTo>
                  <a:pt x="9240250" y="377045"/>
                </a:lnTo>
                <a:lnTo>
                  <a:pt x="9528886" y="351823"/>
                </a:lnTo>
                <a:lnTo>
                  <a:pt x="9813691" y="326601"/>
                </a:lnTo>
                <a:lnTo>
                  <a:pt x="10103603" y="297525"/>
                </a:lnTo>
                <a:lnTo>
                  <a:pt x="10394794" y="265647"/>
                </a:lnTo>
                <a:lnTo>
                  <a:pt x="10682153" y="232018"/>
                </a:lnTo>
                <a:lnTo>
                  <a:pt x="10973344" y="192783"/>
                </a:lnTo>
                <a:lnTo>
                  <a:pt x="11263257" y="150746"/>
                </a:lnTo>
                <a:lnTo>
                  <a:pt x="11554448" y="109060"/>
                </a:lnTo>
                <a:lnTo>
                  <a:pt x="11844360" y="60367"/>
                </a:lnTo>
                <a:lnTo>
                  <a:pt x="12132996" y="10623"/>
                </a:lnTo>
                <a:close/>
              </a:path>
            </a:pathLst>
          </a:custGeom>
          <a:solidFill>
            <a:srgbClr val="FFFFFF"/>
          </a:solidFill>
          <a:ln>
            <a:noFill/>
          </a:ln>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grpSp>
        <p:nvGrpSpPr>
          <p:cNvPr id="14" name="Group 13">
            <a:extLst>
              <a:ext uri="{FF2B5EF4-FFF2-40B4-BE49-F238E27FC236}">
                <a16:creationId xmlns:a16="http://schemas.microsoft.com/office/drawing/2014/main" id="{992A2039-50D4-4D49-A79F-C82A1D913162}"/>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a:solidFill>
            <a:srgbClr val="FFFFFF"/>
          </a:solidFill>
        </p:grpSpPr>
        <p:sp>
          <p:nvSpPr>
            <p:cNvPr id="15" name="Rectangle 14">
              <a:extLst>
                <a:ext uri="{FF2B5EF4-FFF2-40B4-BE49-F238E27FC236}">
                  <a16:creationId xmlns:a16="http://schemas.microsoft.com/office/drawing/2014/main" id="{CC1C7165-8A3A-44EB-88D0-4EFA36A004E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ZA"/>
            </a:p>
          </p:txBody>
        </p:sp>
        <p:sp useBgFill="1">
          <p:nvSpPr>
            <p:cNvPr id="16" name="Freeform 5">
              <a:extLst>
                <a:ext uri="{FF2B5EF4-FFF2-40B4-BE49-F238E27FC236}">
                  <a16:creationId xmlns:a16="http://schemas.microsoft.com/office/drawing/2014/main" id="{A1081473-BB93-49A4-B605-4E2053739770}"/>
                </a:ext>
                <a:ext uri="{C183D7F6-B498-43B3-948B-1728B52AA6E4}">
                  <adec:decorative xmlns=""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ln>
              <a:noFill/>
            </a:ln>
          </p:spPr>
          <p:txBody>
            <a:bodyPr/>
            <a:lstStyle/>
            <a:p>
              <a:endParaRPr lang="en-ZA"/>
            </a:p>
          </p:txBody>
        </p:sp>
      </p:grpSp>
      <p:sp>
        <p:nvSpPr>
          <p:cNvPr id="2" name="Title 1">
            <a:extLst>
              <a:ext uri="{FF2B5EF4-FFF2-40B4-BE49-F238E27FC236}">
                <a16:creationId xmlns:a16="http://schemas.microsoft.com/office/drawing/2014/main" id="{25F8C74D-4002-CE57-6AC3-E996F3A1EBA4}"/>
              </a:ext>
            </a:extLst>
          </p:cNvPr>
          <p:cNvSpPr>
            <a:spLocks noGrp="1"/>
          </p:cNvSpPr>
          <p:nvPr>
            <p:ph type="title"/>
          </p:nvPr>
        </p:nvSpPr>
        <p:spPr>
          <a:xfrm>
            <a:off x="1154954" y="838200"/>
            <a:ext cx="8761413" cy="977900"/>
          </a:xfrm>
        </p:spPr>
        <p:txBody>
          <a:bodyPr>
            <a:normAutofit/>
          </a:bodyPr>
          <a:lstStyle/>
          <a:p>
            <a:endParaRPr lang="en-ZA">
              <a:solidFill>
                <a:srgbClr val="FFFFFF"/>
              </a:solidFill>
            </a:endParaRPr>
          </a:p>
        </p:txBody>
      </p:sp>
      <p:sp>
        <p:nvSpPr>
          <p:cNvPr id="3" name="Content Placeholder 2">
            <a:extLst>
              <a:ext uri="{FF2B5EF4-FFF2-40B4-BE49-F238E27FC236}">
                <a16:creationId xmlns:a16="http://schemas.microsoft.com/office/drawing/2014/main" id="{89D0470D-ECBD-B5EE-CF03-2D0A49C1724C}"/>
              </a:ext>
            </a:extLst>
          </p:cNvPr>
          <p:cNvSpPr>
            <a:spLocks noGrp="1"/>
          </p:cNvSpPr>
          <p:nvPr>
            <p:ph idx="1"/>
          </p:nvPr>
        </p:nvSpPr>
        <p:spPr>
          <a:xfrm>
            <a:off x="1887233" y="2603500"/>
            <a:ext cx="8417535" cy="3416300"/>
          </a:xfrm>
        </p:spPr>
        <p:txBody>
          <a:bodyPr>
            <a:normAutofit/>
          </a:bodyPr>
          <a:lstStyle/>
          <a:p>
            <a:r>
              <a:rPr lang="en-GB" dirty="0"/>
              <a:t>They act as the Chair of the CQM which is the primary source of governance and decision-making in the circuit under the Conference.</a:t>
            </a:r>
          </a:p>
          <a:p>
            <a:r>
              <a:rPr lang="en-GB" dirty="0"/>
              <a:t>The role of Superintendents here is one of taking the lead in a group which is primarily concerned with </a:t>
            </a:r>
            <a:r>
              <a:rPr lang="en-GB" b="1" dirty="0"/>
              <a:t>exercising </a:t>
            </a:r>
            <a:r>
              <a:rPr lang="en-GB" b="1" i="1" dirty="0"/>
              <a:t>governance</a:t>
            </a:r>
            <a:r>
              <a:rPr lang="en-GB" i="1" dirty="0"/>
              <a:t>. </a:t>
            </a:r>
          </a:p>
          <a:p>
            <a:r>
              <a:rPr lang="en-GB" dirty="0"/>
              <a:t>Superintendents therefore have to be able to exercise their role of </a:t>
            </a:r>
            <a:r>
              <a:rPr lang="en-GB" i="1" dirty="0"/>
              <a:t>oversight </a:t>
            </a:r>
            <a:r>
              <a:rPr lang="en-GB" dirty="0"/>
              <a:t>in general in the form of pastoral responsibility, but also from time to time in three particular aspects of </a:t>
            </a:r>
            <a:r>
              <a:rPr lang="en-GB" b="1" i="1" dirty="0"/>
              <a:t>leadership, management and governance. </a:t>
            </a:r>
          </a:p>
          <a:p>
            <a:endParaRPr lang="en-ZA" dirty="0"/>
          </a:p>
        </p:txBody>
      </p:sp>
    </p:spTree>
    <p:extLst>
      <p:ext uri="{BB962C8B-B14F-4D97-AF65-F5344CB8AC3E}">
        <p14:creationId xmlns:p14="http://schemas.microsoft.com/office/powerpoint/2010/main" val="3935685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DF8A3-3D9D-95EB-1683-26205C37B2CE}"/>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57D84C9C-A9C1-E2D3-5137-25056D3127F3}"/>
              </a:ext>
            </a:extLst>
          </p:cNvPr>
          <p:cNvSpPr>
            <a:spLocks noGrp="1"/>
          </p:cNvSpPr>
          <p:nvPr>
            <p:ph idx="1"/>
          </p:nvPr>
        </p:nvSpPr>
        <p:spPr/>
        <p:txBody>
          <a:bodyPr/>
          <a:lstStyle/>
          <a:p>
            <a:r>
              <a:rPr lang="en-GB" dirty="0"/>
              <a:t>Superintendents will exercise </a:t>
            </a:r>
            <a:r>
              <a:rPr lang="en-GB" b="1" i="1" dirty="0"/>
              <a:t>governance</a:t>
            </a:r>
            <a:r>
              <a:rPr lang="en-GB" i="1" dirty="0"/>
              <a:t> </a:t>
            </a:r>
            <a:r>
              <a:rPr lang="en-GB" dirty="0"/>
              <a:t>in the CQM, which is the main governance body in the circuit. But sometimes they will have to exercise </a:t>
            </a:r>
            <a:r>
              <a:rPr lang="en-GB" b="1" dirty="0"/>
              <a:t>oversight </a:t>
            </a:r>
            <a:r>
              <a:rPr lang="en-GB" dirty="0"/>
              <a:t>in a way which is secondary to the main emphasis of the CQM in order for the CQM to fulfil its primary purpose.</a:t>
            </a:r>
          </a:p>
          <a:p>
            <a:r>
              <a:rPr lang="en-GB" dirty="0"/>
              <a:t>So, when Superintendents preside at Staff meetings they are exercising </a:t>
            </a:r>
            <a:r>
              <a:rPr lang="en-GB" b="1" i="1" dirty="0"/>
              <a:t>management</a:t>
            </a:r>
            <a:r>
              <a:rPr lang="en-GB" i="1" dirty="0"/>
              <a:t> </a:t>
            </a:r>
            <a:r>
              <a:rPr lang="en-GB" dirty="0"/>
              <a:t>to enable the meeting to exercise </a:t>
            </a:r>
            <a:r>
              <a:rPr lang="en-GB" i="1" dirty="0"/>
              <a:t>leadership</a:t>
            </a:r>
            <a:r>
              <a:rPr lang="en-GB" dirty="0"/>
              <a:t>, whilst at the same time they are participating as a “first amongst equals” or “leader amongst peers” in the exercise of leadership and in the mutual support and supervision.</a:t>
            </a:r>
            <a:endParaRPr lang="en-ZA" dirty="0"/>
          </a:p>
        </p:txBody>
      </p:sp>
    </p:spTree>
    <p:extLst>
      <p:ext uri="{BB962C8B-B14F-4D97-AF65-F5344CB8AC3E}">
        <p14:creationId xmlns:p14="http://schemas.microsoft.com/office/powerpoint/2010/main" val="37661350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B3EF4D6-026A-4D52-B916-967329EE3F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587"/>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5">
            <a:extLst>
              <a:ext uri="{FF2B5EF4-FFF2-40B4-BE49-F238E27FC236}">
                <a16:creationId xmlns:a16="http://schemas.microsoft.com/office/drawing/2014/main" id="{4DB4846F-6AA5-4DB3-9581-D95F22BD566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dirty="0"/>
          </a:p>
        </p:txBody>
      </p:sp>
      <p:sp>
        <p:nvSpPr>
          <p:cNvPr id="12" name="Freeform: Shape 11">
            <a:extLst>
              <a:ext uri="{FF2B5EF4-FFF2-40B4-BE49-F238E27FC236}">
                <a16:creationId xmlns:a16="http://schemas.microsoft.com/office/drawing/2014/main" id="{D54EC22E-2292-4292-A80B-E81DF64BFB2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780041"/>
            <a:ext cx="12192000" cy="5077959"/>
          </a:xfrm>
          <a:custGeom>
            <a:avLst/>
            <a:gdLst>
              <a:gd name="connsiteX0" fmla="*/ 12192000 w 12192000"/>
              <a:gd name="connsiteY0" fmla="*/ 0 h 5077959"/>
              <a:gd name="connsiteX1" fmla="*/ 12192000 w 12192000"/>
              <a:gd name="connsiteY1" fmla="*/ 1972152 h 5077959"/>
              <a:gd name="connsiteX2" fmla="*/ 12192000 w 12192000"/>
              <a:gd name="connsiteY2" fmla="*/ 2361342 h 5077959"/>
              <a:gd name="connsiteX3" fmla="*/ 12192000 w 12192000"/>
              <a:gd name="connsiteY3" fmla="*/ 5077959 h 5077959"/>
              <a:gd name="connsiteX4" fmla="*/ 0 w 12192000"/>
              <a:gd name="connsiteY4" fmla="*/ 5077959 h 5077959"/>
              <a:gd name="connsiteX5" fmla="*/ 0 w 12192000"/>
              <a:gd name="connsiteY5" fmla="*/ 2361342 h 5077959"/>
              <a:gd name="connsiteX6" fmla="*/ 0 w 12192000"/>
              <a:gd name="connsiteY6" fmla="*/ 1972152 h 5077959"/>
              <a:gd name="connsiteX7" fmla="*/ 0 w 12192000"/>
              <a:gd name="connsiteY7" fmla="*/ 12515 h 5077959"/>
              <a:gd name="connsiteX8" fmla="*/ 108623 w 12192000"/>
              <a:gd name="connsiteY8" fmla="*/ 29540 h 5077959"/>
              <a:gd name="connsiteX9" fmla="*/ 300195 w 12192000"/>
              <a:gd name="connsiteY9" fmla="*/ 56163 h 5077959"/>
              <a:gd name="connsiteX10" fmla="*/ 527528 w 12192000"/>
              <a:gd name="connsiteY10" fmla="*/ 88041 h 5077959"/>
              <a:gd name="connsiteX11" fmla="*/ 779127 w 12192000"/>
              <a:gd name="connsiteY11" fmla="*/ 121671 h 5077959"/>
              <a:gd name="connsiteX12" fmla="*/ 1062654 w 12192000"/>
              <a:gd name="connsiteY12" fmla="*/ 157052 h 5077959"/>
              <a:gd name="connsiteX13" fmla="*/ 1371726 w 12192000"/>
              <a:gd name="connsiteY13" fmla="*/ 194535 h 5077959"/>
              <a:gd name="connsiteX14" fmla="*/ 1707616 w 12192000"/>
              <a:gd name="connsiteY14" fmla="*/ 232018 h 5077959"/>
              <a:gd name="connsiteX15" fmla="*/ 2065219 w 12192000"/>
              <a:gd name="connsiteY15" fmla="*/ 270201 h 5077959"/>
              <a:gd name="connsiteX16" fmla="*/ 2450918 w 12192000"/>
              <a:gd name="connsiteY16" fmla="*/ 305583 h 5077959"/>
              <a:gd name="connsiteX17" fmla="*/ 2854496 w 12192000"/>
              <a:gd name="connsiteY17" fmla="*/ 339562 h 5077959"/>
              <a:gd name="connsiteX18" fmla="*/ 3281065 w 12192000"/>
              <a:gd name="connsiteY18" fmla="*/ 370390 h 5077959"/>
              <a:gd name="connsiteX19" fmla="*/ 3725514 w 12192000"/>
              <a:gd name="connsiteY19" fmla="*/ 399815 h 5077959"/>
              <a:gd name="connsiteX20" fmla="*/ 4189119 w 12192000"/>
              <a:gd name="connsiteY20" fmla="*/ 427490 h 5077959"/>
              <a:gd name="connsiteX21" fmla="*/ 4426671 w 12192000"/>
              <a:gd name="connsiteY21" fmla="*/ 437298 h 5077959"/>
              <a:gd name="connsiteX22" fmla="*/ 4669330 w 12192000"/>
              <a:gd name="connsiteY22" fmla="*/ 448158 h 5077959"/>
              <a:gd name="connsiteX23" fmla="*/ 4915819 w 12192000"/>
              <a:gd name="connsiteY23" fmla="*/ 458317 h 5077959"/>
              <a:gd name="connsiteX24" fmla="*/ 5163586 w 12192000"/>
              <a:gd name="connsiteY24" fmla="*/ 464973 h 5077959"/>
              <a:gd name="connsiteX25" fmla="*/ 5416461 w 12192000"/>
              <a:gd name="connsiteY25" fmla="*/ 470928 h 5077959"/>
              <a:gd name="connsiteX26" fmla="*/ 5671892 w 12192000"/>
              <a:gd name="connsiteY26" fmla="*/ 477234 h 5077959"/>
              <a:gd name="connsiteX27" fmla="*/ 5932430 w 12192000"/>
              <a:gd name="connsiteY27" fmla="*/ 481437 h 5077959"/>
              <a:gd name="connsiteX28" fmla="*/ 6195523 w 12192000"/>
              <a:gd name="connsiteY28" fmla="*/ 481437 h 5077959"/>
              <a:gd name="connsiteX29" fmla="*/ 6461170 w 12192000"/>
              <a:gd name="connsiteY29" fmla="*/ 483539 h 5077959"/>
              <a:gd name="connsiteX30" fmla="*/ 6729372 w 12192000"/>
              <a:gd name="connsiteY30" fmla="*/ 481437 h 5077959"/>
              <a:gd name="connsiteX31" fmla="*/ 7001406 w 12192000"/>
              <a:gd name="connsiteY31" fmla="*/ 477234 h 5077959"/>
              <a:gd name="connsiteX32" fmla="*/ 7273439 w 12192000"/>
              <a:gd name="connsiteY32" fmla="*/ 473380 h 5077959"/>
              <a:gd name="connsiteX33" fmla="*/ 7549303 w 12192000"/>
              <a:gd name="connsiteY33" fmla="*/ 464973 h 5077959"/>
              <a:gd name="connsiteX34" fmla="*/ 7827722 w 12192000"/>
              <a:gd name="connsiteY34" fmla="*/ 456215 h 5077959"/>
              <a:gd name="connsiteX35" fmla="*/ 8106140 w 12192000"/>
              <a:gd name="connsiteY35" fmla="*/ 446056 h 5077959"/>
              <a:gd name="connsiteX36" fmla="*/ 8387114 w 12192000"/>
              <a:gd name="connsiteY36" fmla="*/ 431694 h 5077959"/>
              <a:gd name="connsiteX37" fmla="*/ 8670640 w 12192000"/>
              <a:gd name="connsiteY37" fmla="*/ 414528 h 5077959"/>
              <a:gd name="connsiteX38" fmla="*/ 8955446 w 12192000"/>
              <a:gd name="connsiteY38" fmla="*/ 398064 h 5077959"/>
              <a:gd name="connsiteX39" fmla="*/ 9240250 w 12192000"/>
              <a:gd name="connsiteY39" fmla="*/ 377045 h 5077959"/>
              <a:gd name="connsiteX40" fmla="*/ 9528886 w 12192000"/>
              <a:gd name="connsiteY40" fmla="*/ 351823 h 5077959"/>
              <a:gd name="connsiteX41" fmla="*/ 9813691 w 12192000"/>
              <a:gd name="connsiteY41" fmla="*/ 326601 h 5077959"/>
              <a:gd name="connsiteX42" fmla="*/ 10103603 w 12192000"/>
              <a:gd name="connsiteY42" fmla="*/ 297525 h 5077959"/>
              <a:gd name="connsiteX43" fmla="*/ 10394794 w 12192000"/>
              <a:gd name="connsiteY43" fmla="*/ 265647 h 5077959"/>
              <a:gd name="connsiteX44" fmla="*/ 10682153 w 12192000"/>
              <a:gd name="connsiteY44" fmla="*/ 232018 h 5077959"/>
              <a:gd name="connsiteX45" fmla="*/ 10973344 w 12192000"/>
              <a:gd name="connsiteY45" fmla="*/ 192783 h 5077959"/>
              <a:gd name="connsiteX46" fmla="*/ 11263257 w 12192000"/>
              <a:gd name="connsiteY46" fmla="*/ 150746 h 5077959"/>
              <a:gd name="connsiteX47" fmla="*/ 11554448 w 12192000"/>
              <a:gd name="connsiteY47" fmla="*/ 109060 h 5077959"/>
              <a:gd name="connsiteX48" fmla="*/ 11844360 w 12192000"/>
              <a:gd name="connsiteY48" fmla="*/ 60367 h 5077959"/>
              <a:gd name="connsiteX49" fmla="*/ 12132996 w 12192000"/>
              <a:gd name="connsiteY49" fmla="*/ 10623 h 5077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12192000" h="5077959">
                <a:moveTo>
                  <a:pt x="12192000" y="0"/>
                </a:moveTo>
                <a:lnTo>
                  <a:pt x="12192000" y="1972152"/>
                </a:lnTo>
                <a:lnTo>
                  <a:pt x="12192000" y="2361342"/>
                </a:lnTo>
                <a:lnTo>
                  <a:pt x="12192000" y="5077959"/>
                </a:lnTo>
                <a:lnTo>
                  <a:pt x="0" y="5077959"/>
                </a:lnTo>
                <a:lnTo>
                  <a:pt x="0" y="2361342"/>
                </a:lnTo>
                <a:lnTo>
                  <a:pt x="0" y="1972152"/>
                </a:lnTo>
                <a:lnTo>
                  <a:pt x="0" y="12515"/>
                </a:lnTo>
                <a:lnTo>
                  <a:pt x="108623" y="29540"/>
                </a:lnTo>
                <a:lnTo>
                  <a:pt x="300195" y="56163"/>
                </a:lnTo>
                <a:lnTo>
                  <a:pt x="527528" y="88041"/>
                </a:lnTo>
                <a:lnTo>
                  <a:pt x="779127" y="121671"/>
                </a:lnTo>
                <a:lnTo>
                  <a:pt x="1062654" y="157052"/>
                </a:lnTo>
                <a:lnTo>
                  <a:pt x="1371726" y="194535"/>
                </a:lnTo>
                <a:lnTo>
                  <a:pt x="1707616" y="232018"/>
                </a:lnTo>
                <a:lnTo>
                  <a:pt x="2065219" y="270201"/>
                </a:lnTo>
                <a:lnTo>
                  <a:pt x="2450918" y="305583"/>
                </a:lnTo>
                <a:lnTo>
                  <a:pt x="2854496" y="339562"/>
                </a:lnTo>
                <a:lnTo>
                  <a:pt x="3281065" y="370390"/>
                </a:lnTo>
                <a:lnTo>
                  <a:pt x="3725514" y="399815"/>
                </a:lnTo>
                <a:lnTo>
                  <a:pt x="4189119" y="427490"/>
                </a:lnTo>
                <a:lnTo>
                  <a:pt x="4426671" y="437298"/>
                </a:lnTo>
                <a:lnTo>
                  <a:pt x="4669330" y="448158"/>
                </a:lnTo>
                <a:lnTo>
                  <a:pt x="4915819" y="458317"/>
                </a:lnTo>
                <a:lnTo>
                  <a:pt x="5163586" y="464973"/>
                </a:lnTo>
                <a:lnTo>
                  <a:pt x="5416461" y="470928"/>
                </a:lnTo>
                <a:lnTo>
                  <a:pt x="5671892" y="477234"/>
                </a:lnTo>
                <a:lnTo>
                  <a:pt x="5932430" y="481437"/>
                </a:lnTo>
                <a:lnTo>
                  <a:pt x="6195523" y="481437"/>
                </a:lnTo>
                <a:lnTo>
                  <a:pt x="6461170" y="483539"/>
                </a:lnTo>
                <a:lnTo>
                  <a:pt x="6729372" y="481437"/>
                </a:lnTo>
                <a:lnTo>
                  <a:pt x="7001406" y="477234"/>
                </a:lnTo>
                <a:lnTo>
                  <a:pt x="7273439" y="473380"/>
                </a:lnTo>
                <a:lnTo>
                  <a:pt x="7549303" y="464973"/>
                </a:lnTo>
                <a:lnTo>
                  <a:pt x="7827722" y="456215"/>
                </a:lnTo>
                <a:lnTo>
                  <a:pt x="8106140" y="446056"/>
                </a:lnTo>
                <a:lnTo>
                  <a:pt x="8387114" y="431694"/>
                </a:lnTo>
                <a:lnTo>
                  <a:pt x="8670640" y="414528"/>
                </a:lnTo>
                <a:lnTo>
                  <a:pt x="8955446" y="398064"/>
                </a:lnTo>
                <a:lnTo>
                  <a:pt x="9240250" y="377045"/>
                </a:lnTo>
                <a:lnTo>
                  <a:pt x="9528886" y="351823"/>
                </a:lnTo>
                <a:lnTo>
                  <a:pt x="9813691" y="326601"/>
                </a:lnTo>
                <a:lnTo>
                  <a:pt x="10103603" y="297525"/>
                </a:lnTo>
                <a:lnTo>
                  <a:pt x="10394794" y="265647"/>
                </a:lnTo>
                <a:lnTo>
                  <a:pt x="10682153" y="232018"/>
                </a:lnTo>
                <a:lnTo>
                  <a:pt x="10973344" y="192783"/>
                </a:lnTo>
                <a:lnTo>
                  <a:pt x="11263257" y="150746"/>
                </a:lnTo>
                <a:lnTo>
                  <a:pt x="11554448" y="109060"/>
                </a:lnTo>
                <a:lnTo>
                  <a:pt x="11844360" y="60367"/>
                </a:lnTo>
                <a:lnTo>
                  <a:pt x="12132996" y="10623"/>
                </a:lnTo>
                <a:close/>
              </a:path>
            </a:pathLst>
          </a:custGeom>
          <a:solidFill>
            <a:srgbClr val="FFFFFF"/>
          </a:solidFill>
          <a:ln>
            <a:noFill/>
          </a:ln>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grpSp>
        <p:nvGrpSpPr>
          <p:cNvPr id="14" name="Group 13">
            <a:extLst>
              <a:ext uri="{FF2B5EF4-FFF2-40B4-BE49-F238E27FC236}">
                <a16:creationId xmlns:a16="http://schemas.microsoft.com/office/drawing/2014/main" id="{992A2039-50D4-4D49-A79F-C82A1D913162}"/>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a:solidFill>
            <a:srgbClr val="FFFFFF"/>
          </a:solidFill>
        </p:grpSpPr>
        <p:sp>
          <p:nvSpPr>
            <p:cNvPr id="15" name="Rectangle 14">
              <a:extLst>
                <a:ext uri="{FF2B5EF4-FFF2-40B4-BE49-F238E27FC236}">
                  <a16:creationId xmlns:a16="http://schemas.microsoft.com/office/drawing/2014/main" id="{CC1C7165-8A3A-44EB-88D0-4EFA36A004E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ZA"/>
            </a:p>
          </p:txBody>
        </p:sp>
        <p:sp useBgFill="1">
          <p:nvSpPr>
            <p:cNvPr id="16" name="Freeform 5">
              <a:extLst>
                <a:ext uri="{FF2B5EF4-FFF2-40B4-BE49-F238E27FC236}">
                  <a16:creationId xmlns:a16="http://schemas.microsoft.com/office/drawing/2014/main" id="{A1081473-BB93-49A4-B605-4E2053739770}"/>
                </a:ext>
                <a:ext uri="{C183D7F6-B498-43B3-948B-1728B52AA6E4}">
                  <adec:decorative xmlns=""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ln>
              <a:noFill/>
            </a:ln>
          </p:spPr>
          <p:txBody>
            <a:bodyPr/>
            <a:lstStyle/>
            <a:p>
              <a:endParaRPr lang="en-ZA"/>
            </a:p>
          </p:txBody>
        </p:sp>
      </p:grpSp>
      <p:sp>
        <p:nvSpPr>
          <p:cNvPr id="2" name="Title 1">
            <a:extLst>
              <a:ext uri="{FF2B5EF4-FFF2-40B4-BE49-F238E27FC236}">
                <a16:creationId xmlns:a16="http://schemas.microsoft.com/office/drawing/2014/main" id="{3AE77FFE-24E9-F40D-5E99-628A0A01F5B0}"/>
              </a:ext>
            </a:extLst>
          </p:cNvPr>
          <p:cNvSpPr>
            <a:spLocks noGrp="1"/>
          </p:cNvSpPr>
          <p:nvPr>
            <p:ph type="title"/>
          </p:nvPr>
        </p:nvSpPr>
        <p:spPr>
          <a:xfrm>
            <a:off x="1154954" y="838200"/>
            <a:ext cx="8761413" cy="977900"/>
          </a:xfrm>
        </p:spPr>
        <p:txBody>
          <a:bodyPr>
            <a:normAutofit/>
          </a:bodyPr>
          <a:lstStyle/>
          <a:p>
            <a:endParaRPr lang="en-ZA">
              <a:solidFill>
                <a:srgbClr val="FFFFFF"/>
              </a:solidFill>
            </a:endParaRPr>
          </a:p>
        </p:txBody>
      </p:sp>
      <p:sp>
        <p:nvSpPr>
          <p:cNvPr id="3" name="Content Placeholder 2">
            <a:extLst>
              <a:ext uri="{FF2B5EF4-FFF2-40B4-BE49-F238E27FC236}">
                <a16:creationId xmlns:a16="http://schemas.microsoft.com/office/drawing/2014/main" id="{2A265C16-0735-C91A-4E39-39CB7DA85C2F}"/>
              </a:ext>
            </a:extLst>
          </p:cNvPr>
          <p:cNvSpPr>
            <a:spLocks noGrp="1"/>
          </p:cNvSpPr>
          <p:nvPr>
            <p:ph idx="1"/>
          </p:nvPr>
        </p:nvSpPr>
        <p:spPr>
          <a:xfrm>
            <a:off x="1887233" y="2603500"/>
            <a:ext cx="8417535" cy="3416300"/>
          </a:xfrm>
        </p:spPr>
        <p:txBody>
          <a:bodyPr>
            <a:normAutofit/>
          </a:bodyPr>
          <a:lstStyle/>
          <a:p>
            <a:r>
              <a:rPr lang="en-GB" dirty="0"/>
              <a:t>It is therefore important that Superintendents are able to </a:t>
            </a:r>
            <a:r>
              <a:rPr lang="en-GB" b="1" dirty="0"/>
              <a:t>recognise the differences </a:t>
            </a:r>
            <a:r>
              <a:rPr lang="en-GB" dirty="0"/>
              <a:t>between these different facets, and can develop the wisdom and the skill to exercise them appropriately, whilst also ensuring that they remain integrated. </a:t>
            </a:r>
            <a:endParaRPr lang="en-ZA" dirty="0"/>
          </a:p>
          <a:p>
            <a:r>
              <a:rPr lang="en-GB" dirty="0"/>
              <a:t>Superintendents should be able to </a:t>
            </a:r>
            <a:r>
              <a:rPr lang="en-GB" b="1" dirty="0"/>
              <a:t>define the intentions of the different types of gathering and ensure that their boundaries are not transgressed.</a:t>
            </a:r>
          </a:p>
          <a:p>
            <a:endParaRPr lang="en-ZA" dirty="0"/>
          </a:p>
        </p:txBody>
      </p:sp>
    </p:spTree>
    <p:extLst>
      <p:ext uri="{BB962C8B-B14F-4D97-AF65-F5344CB8AC3E}">
        <p14:creationId xmlns:p14="http://schemas.microsoft.com/office/powerpoint/2010/main" val="2138837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FB3EF4D6-026A-4D52-B916-967329EE3F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587"/>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5">
            <a:extLst>
              <a:ext uri="{FF2B5EF4-FFF2-40B4-BE49-F238E27FC236}">
                <a16:creationId xmlns:a16="http://schemas.microsoft.com/office/drawing/2014/main" id="{4DB4846F-6AA5-4DB3-9581-D95F22BD566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dirty="0"/>
          </a:p>
        </p:txBody>
      </p:sp>
      <p:sp>
        <p:nvSpPr>
          <p:cNvPr id="31" name="Freeform: Shape 30">
            <a:extLst>
              <a:ext uri="{FF2B5EF4-FFF2-40B4-BE49-F238E27FC236}">
                <a16:creationId xmlns:a16="http://schemas.microsoft.com/office/drawing/2014/main" id="{D54EC22E-2292-4292-A80B-E81DF64BFB2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780041"/>
            <a:ext cx="12192000" cy="5077959"/>
          </a:xfrm>
          <a:custGeom>
            <a:avLst/>
            <a:gdLst>
              <a:gd name="connsiteX0" fmla="*/ 12192000 w 12192000"/>
              <a:gd name="connsiteY0" fmla="*/ 0 h 5077959"/>
              <a:gd name="connsiteX1" fmla="*/ 12192000 w 12192000"/>
              <a:gd name="connsiteY1" fmla="*/ 1972152 h 5077959"/>
              <a:gd name="connsiteX2" fmla="*/ 12192000 w 12192000"/>
              <a:gd name="connsiteY2" fmla="*/ 2361342 h 5077959"/>
              <a:gd name="connsiteX3" fmla="*/ 12192000 w 12192000"/>
              <a:gd name="connsiteY3" fmla="*/ 5077959 h 5077959"/>
              <a:gd name="connsiteX4" fmla="*/ 0 w 12192000"/>
              <a:gd name="connsiteY4" fmla="*/ 5077959 h 5077959"/>
              <a:gd name="connsiteX5" fmla="*/ 0 w 12192000"/>
              <a:gd name="connsiteY5" fmla="*/ 2361342 h 5077959"/>
              <a:gd name="connsiteX6" fmla="*/ 0 w 12192000"/>
              <a:gd name="connsiteY6" fmla="*/ 1972152 h 5077959"/>
              <a:gd name="connsiteX7" fmla="*/ 0 w 12192000"/>
              <a:gd name="connsiteY7" fmla="*/ 12515 h 5077959"/>
              <a:gd name="connsiteX8" fmla="*/ 108623 w 12192000"/>
              <a:gd name="connsiteY8" fmla="*/ 29540 h 5077959"/>
              <a:gd name="connsiteX9" fmla="*/ 300195 w 12192000"/>
              <a:gd name="connsiteY9" fmla="*/ 56163 h 5077959"/>
              <a:gd name="connsiteX10" fmla="*/ 527528 w 12192000"/>
              <a:gd name="connsiteY10" fmla="*/ 88041 h 5077959"/>
              <a:gd name="connsiteX11" fmla="*/ 779127 w 12192000"/>
              <a:gd name="connsiteY11" fmla="*/ 121671 h 5077959"/>
              <a:gd name="connsiteX12" fmla="*/ 1062654 w 12192000"/>
              <a:gd name="connsiteY12" fmla="*/ 157052 h 5077959"/>
              <a:gd name="connsiteX13" fmla="*/ 1371726 w 12192000"/>
              <a:gd name="connsiteY13" fmla="*/ 194535 h 5077959"/>
              <a:gd name="connsiteX14" fmla="*/ 1707616 w 12192000"/>
              <a:gd name="connsiteY14" fmla="*/ 232018 h 5077959"/>
              <a:gd name="connsiteX15" fmla="*/ 2065219 w 12192000"/>
              <a:gd name="connsiteY15" fmla="*/ 270201 h 5077959"/>
              <a:gd name="connsiteX16" fmla="*/ 2450918 w 12192000"/>
              <a:gd name="connsiteY16" fmla="*/ 305583 h 5077959"/>
              <a:gd name="connsiteX17" fmla="*/ 2854496 w 12192000"/>
              <a:gd name="connsiteY17" fmla="*/ 339562 h 5077959"/>
              <a:gd name="connsiteX18" fmla="*/ 3281065 w 12192000"/>
              <a:gd name="connsiteY18" fmla="*/ 370390 h 5077959"/>
              <a:gd name="connsiteX19" fmla="*/ 3725514 w 12192000"/>
              <a:gd name="connsiteY19" fmla="*/ 399815 h 5077959"/>
              <a:gd name="connsiteX20" fmla="*/ 4189119 w 12192000"/>
              <a:gd name="connsiteY20" fmla="*/ 427490 h 5077959"/>
              <a:gd name="connsiteX21" fmla="*/ 4426671 w 12192000"/>
              <a:gd name="connsiteY21" fmla="*/ 437298 h 5077959"/>
              <a:gd name="connsiteX22" fmla="*/ 4669330 w 12192000"/>
              <a:gd name="connsiteY22" fmla="*/ 448158 h 5077959"/>
              <a:gd name="connsiteX23" fmla="*/ 4915819 w 12192000"/>
              <a:gd name="connsiteY23" fmla="*/ 458317 h 5077959"/>
              <a:gd name="connsiteX24" fmla="*/ 5163586 w 12192000"/>
              <a:gd name="connsiteY24" fmla="*/ 464973 h 5077959"/>
              <a:gd name="connsiteX25" fmla="*/ 5416461 w 12192000"/>
              <a:gd name="connsiteY25" fmla="*/ 470928 h 5077959"/>
              <a:gd name="connsiteX26" fmla="*/ 5671892 w 12192000"/>
              <a:gd name="connsiteY26" fmla="*/ 477234 h 5077959"/>
              <a:gd name="connsiteX27" fmla="*/ 5932430 w 12192000"/>
              <a:gd name="connsiteY27" fmla="*/ 481437 h 5077959"/>
              <a:gd name="connsiteX28" fmla="*/ 6195523 w 12192000"/>
              <a:gd name="connsiteY28" fmla="*/ 481437 h 5077959"/>
              <a:gd name="connsiteX29" fmla="*/ 6461170 w 12192000"/>
              <a:gd name="connsiteY29" fmla="*/ 483539 h 5077959"/>
              <a:gd name="connsiteX30" fmla="*/ 6729372 w 12192000"/>
              <a:gd name="connsiteY30" fmla="*/ 481437 h 5077959"/>
              <a:gd name="connsiteX31" fmla="*/ 7001406 w 12192000"/>
              <a:gd name="connsiteY31" fmla="*/ 477234 h 5077959"/>
              <a:gd name="connsiteX32" fmla="*/ 7273439 w 12192000"/>
              <a:gd name="connsiteY32" fmla="*/ 473380 h 5077959"/>
              <a:gd name="connsiteX33" fmla="*/ 7549303 w 12192000"/>
              <a:gd name="connsiteY33" fmla="*/ 464973 h 5077959"/>
              <a:gd name="connsiteX34" fmla="*/ 7827722 w 12192000"/>
              <a:gd name="connsiteY34" fmla="*/ 456215 h 5077959"/>
              <a:gd name="connsiteX35" fmla="*/ 8106140 w 12192000"/>
              <a:gd name="connsiteY35" fmla="*/ 446056 h 5077959"/>
              <a:gd name="connsiteX36" fmla="*/ 8387114 w 12192000"/>
              <a:gd name="connsiteY36" fmla="*/ 431694 h 5077959"/>
              <a:gd name="connsiteX37" fmla="*/ 8670640 w 12192000"/>
              <a:gd name="connsiteY37" fmla="*/ 414528 h 5077959"/>
              <a:gd name="connsiteX38" fmla="*/ 8955446 w 12192000"/>
              <a:gd name="connsiteY38" fmla="*/ 398064 h 5077959"/>
              <a:gd name="connsiteX39" fmla="*/ 9240250 w 12192000"/>
              <a:gd name="connsiteY39" fmla="*/ 377045 h 5077959"/>
              <a:gd name="connsiteX40" fmla="*/ 9528886 w 12192000"/>
              <a:gd name="connsiteY40" fmla="*/ 351823 h 5077959"/>
              <a:gd name="connsiteX41" fmla="*/ 9813691 w 12192000"/>
              <a:gd name="connsiteY41" fmla="*/ 326601 h 5077959"/>
              <a:gd name="connsiteX42" fmla="*/ 10103603 w 12192000"/>
              <a:gd name="connsiteY42" fmla="*/ 297525 h 5077959"/>
              <a:gd name="connsiteX43" fmla="*/ 10394794 w 12192000"/>
              <a:gd name="connsiteY43" fmla="*/ 265647 h 5077959"/>
              <a:gd name="connsiteX44" fmla="*/ 10682153 w 12192000"/>
              <a:gd name="connsiteY44" fmla="*/ 232018 h 5077959"/>
              <a:gd name="connsiteX45" fmla="*/ 10973344 w 12192000"/>
              <a:gd name="connsiteY45" fmla="*/ 192783 h 5077959"/>
              <a:gd name="connsiteX46" fmla="*/ 11263257 w 12192000"/>
              <a:gd name="connsiteY46" fmla="*/ 150746 h 5077959"/>
              <a:gd name="connsiteX47" fmla="*/ 11554448 w 12192000"/>
              <a:gd name="connsiteY47" fmla="*/ 109060 h 5077959"/>
              <a:gd name="connsiteX48" fmla="*/ 11844360 w 12192000"/>
              <a:gd name="connsiteY48" fmla="*/ 60367 h 5077959"/>
              <a:gd name="connsiteX49" fmla="*/ 12132996 w 12192000"/>
              <a:gd name="connsiteY49" fmla="*/ 10623 h 5077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12192000" h="5077959">
                <a:moveTo>
                  <a:pt x="12192000" y="0"/>
                </a:moveTo>
                <a:lnTo>
                  <a:pt x="12192000" y="1972152"/>
                </a:lnTo>
                <a:lnTo>
                  <a:pt x="12192000" y="2361342"/>
                </a:lnTo>
                <a:lnTo>
                  <a:pt x="12192000" y="5077959"/>
                </a:lnTo>
                <a:lnTo>
                  <a:pt x="0" y="5077959"/>
                </a:lnTo>
                <a:lnTo>
                  <a:pt x="0" y="2361342"/>
                </a:lnTo>
                <a:lnTo>
                  <a:pt x="0" y="1972152"/>
                </a:lnTo>
                <a:lnTo>
                  <a:pt x="0" y="12515"/>
                </a:lnTo>
                <a:lnTo>
                  <a:pt x="108623" y="29540"/>
                </a:lnTo>
                <a:lnTo>
                  <a:pt x="300195" y="56163"/>
                </a:lnTo>
                <a:lnTo>
                  <a:pt x="527528" y="88041"/>
                </a:lnTo>
                <a:lnTo>
                  <a:pt x="779127" y="121671"/>
                </a:lnTo>
                <a:lnTo>
                  <a:pt x="1062654" y="157052"/>
                </a:lnTo>
                <a:lnTo>
                  <a:pt x="1371726" y="194535"/>
                </a:lnTo>
                <a:lnTo>
                  <a:pt x="1707616" y="232018"/>
                </a:lnTo>
                <a:lnTo>
                  <a:pt x="2065219" y="270201"/>
                </a:lnTo>
                <a:lnTo>
                  <a:pt x="2450918" y="305583"/>
                </a:lnTo>
                <a:lnTo>
                  <a:pt x="2854496" y="339562"/>
                </a:lnTo>
                <a:lnTo>
                  <a:pt x="3281065" y="370390"/>
                </a:lnTo>
                <a:lnTo>
                  <a:pt x="3725514" y="399815"/>
                </a:lnTo>
                <a:lnTo>
                  <a:pt x="4189119" y="427490"/>
                </a:lnTo>
                <a:lnTo>
                  <a:pt x="4426671" y="437298"/>
                </a:lnTo>
                <a:lnTo>
                  <a:pt x="4669330" y="448158"/>
                </a:lnTo>
                <a:lnTo>
                  <a:pt x="4915819" y="458317"/>
                </a:lnTo>
                <a:lnTo>
                  <a:pt x="5163586" y="464973"/>
                </a:lnTo>
                <a:lnTo>
                  <a:pt x="5416461" y="470928"/>
                </a:lnTo>
                <a:lnTo>
                  <a:pt x="5671892" y="477234"/>
                </a:lnTo>
                <a:lnTo>
                  <a:pt x="5932430" y="481437"/>
                </a:lnTo>
                <a:lnTo>
                  <a:pt x="6195523" y="481437"/>
                </a:lnTo>
                <a:lnTo>
                  <a:pt x="6461170" y="483539"/>
                </a:lnTo>
                <a:lnTo>
                  <a:pt x="6729372" y="481437"/>
                </a:lnTo>
                <a:lnTo>
                  <a:pt x="7001406" y="477234"/>
                </a:lnTo>
                <a:lnTo>
                  <a:pt x="7273439" y="473380"/>
                </a:lnTo>
                <a:lnTo>
                  <a:pt x="7549303" y="464973"/>
                </a:lnTo>
                <a:lnTo>
                  <a:pt x="7827722" y="456215"/>
                </a:lnTo>
                <a:lnTo>
                  <a:pt x="8106140" y="446056"/>
                </a:lnTo>
                <a:lnTo>
                  <a:pt x="8387114" y="431694"/>
                </a:lnTo>
                <a:lnTo>
                  <a:pt x="8670640" y="414528"/>
                </a:lnTo>
                <a:lnTo>
                  <a:pt x="8955446" y="398064"/>
                </a:lnTo>
                <a:lnTo>
                  <a:pt x="9240250" y="377045"/>
                </a:lnTo>
                <a:lnTo>
                  <a:pt x="9528886" y="351823"/>
                </a:lnTo>
                <a:lnTo>
                  <a:pt x="9813691" y="326601"/>
                </a:lnTo>
                <a:lnTo>
                  <a:pt x="10103603" y="297525"/>
                </a:lnTo>
                <a:lnTo>
                  <a:pt x="10394794" y="265647"/>
                </a:lnTo>
                <a:lnTo>
                  <a:pt x="10682153" y="232018"/>
                </a:lnTo>
                <a:lnTo>
                  <a:pt x="10973344" y="192783"/>
                </a:lnTo>
                <a:lnTo>
                  <a:pt x="11263257" y="150746"/>
                </a:lnTo>
                <a:lnTo>
                  <a:pt x="11554448" y="109060"/>
                </a:lnTo>
                <a:lnTo>
                  <a:pt x="11844360" y="60367"/>
                </a:lnTo>
                <a:lnTo>
                  <a:pt x="12132996" y="10623"/>
                </a:lnTo>
                <a:close/>
              </a:path>
            </a:pathLst>
          </a:custGeom>
          <a:solidFill>
            <a:srgbClr val="FFFFFF"/>
          </a:solidFill>
          <a:ln>
            <a:noFill/>
          </a:ln>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grpSp>
        <p:nvGrpSpPr>
          <p:cNvPr id="33" name="Group 32">
            <a:extLst>
              <a:ext uri="{FF2B5EF4-FFF2-40B4-BE49-F238E27FC236}">
                <a16:creationId xmlns:a16="http://schemas.microsoft.com/office/drawing/2014/main" id="{992A2039-50D4-4D49-A79F-C82A1D913162}"/>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a:solidFill>
            <a:srgbClr val="FFFFFF"/>
          </a:solidFill>
        </p:grpSpPr>
        <p:sp>
          <p:nvSpPr>
            <p:cNvPr id="34" name="Rectangle 33">
              <a:extLst>
                <a:ext uri="{FF2B5EF4-FFF2-40B4-BE49-F238E27FC236}">
                  <a16:creationId xmlns:a16="http://schemas.microsoft.com/office/drawing/2014/main" id="{CC1C7165-8A3A-44EB-88D0-4EFA36A004E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ZA"/>
            </a:p>
          </p:txBody>
        </p:sp>
        <p:sp useBgFill="1">
          <p:nvSpPr>
            <p:cNvPr id="35" name="Freeform 5">
              <a:extLst>
                <a:ext uri="{FF2B5EF4-FFF2-40B4-BE49-F238E27FC236}">
                  <a16:creationId xmlns:a16="http://schemas.microsoft.com/office/drawing/2014/main" id="{A1081473-BB93-49A4-B605-4E2053739770}"/>
                </a:ext>
                <a:ext uri="{C183D7F6-B498-43B3-948B-1728B52AA6E4}">
                  <adec:decorative xmlns=""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ln>
              <a:noFill/>
            </a:ln>
          </p:spPr>
          <p:txBody>
            <a:bodyPr/>
            <a:lstStyle/>
            <a:p>
              <a:endParaRPr lang="en-ZA"/>
            </a:p>
          </p:txBody>
        </p:sp>
      </p:grpSp>
      <p:sp>
        <p:nvSpPr>
          <p:cNvPr id="2" name="Title 1">
            <a:extLst>
              <a:ext uri="{FF2B5EF4-FFF2-40B4-BE49-F238E27FC236}">
                <a16:creationId xmlns:a16="http://schemas.microsoft.com/office/drawing/2014/main" id="{99BF478E-6B01-C174-E72C-06FE4A7E845B}"/>
              </a:ext>
            </a:extLst>
          </p:cNvPr>
          <p:cNvSpPr>
            <a:spLocks noGrp="1"/>
          </p:cNvSpPr>
          <p:nvPr>
            <p:ph type="title"/>
          </p:nvPr>
        </p:nvSpPr>
        <p:spPr>
          <a:xfrm>
            <a:off x="1154954" y="838200"/>
            <a:ext cx="8761413" cy="977900"/>
          </a:xfrm>
        </p:spPr>
        <p:txBody>
          <a:bodyPr>
            <a:normAutofit/>
          </a:bodyPr>
          <a:lstStyle/>
          <a:p>
            <a:endParaRPr lang="en-ZA">
              <a:solidFill>
                <a:srgbClr val="FFFFFF"/>
              </a:solidFill>
            </a:endParaRPr>
          </a:p>
        </p:txBody>
      </p:sp>
      <p:sp>
        <p:nvSpPr>
          <p:cNvPr id="3" name="Content Placeholder 2">
            <a:extLst>
              <a:ext uri="{FF2B5EF4-FFF2-40B4-BE49-F238E27FC236}">
                <a16:creationId xmlns:a16="http://schemas.microsoft.com/office/drawing/2014/main" id="{98B7F24C-4857-7B04-3B74-87F47E8E7CD2}"/>
              </a:ext>
            </a:extLst>
          </p:cNvPr>
          <p:cNvSpPr>
            <a:spLocks noGrp="1"/>
          </p:cNvSpPr>
          <p:nvPr>
            <p:ph idx="1"/>
          </p:nvPr>
        </p:nvSpPr>
        <p:spPr>
          <a:xfrm>
            <a:off x="1887233" y="2603500"/>
            <a:ext cx="8417535" cy="3416300"/>
          </a:xfrm>
        </p:spPr>
        <p:txBody>
          <a:bodyPr>
            <a:normAutofit/>
          </a:bodyPr>
          <a:lstStyle/>
          <a:p>
            <a:r>
              <a:rPr lang="en-GB"/>
              <a:t>Where presbyters and other circuit staff meet to take counsel but inadvertently or deliberately allow that to become a matter of decision-making or an exercise of governance from which others with a proper role to play (for example, the Circuit Stewards or the CQM) are excluded, tensions and power-struggles may arise in the circuit and the proper exercise of oversight go by default.</a:t>
            </a:r>
          </a:p>
          <a:p>
            <a:r>
              <a:rPr lang="en-GB"/>
              <a:t>Part of the particular role of the Superintendent is to ensure that this does not happen, and that governance and the making of executive or management decisions occur in the proper places.</a:t>
            </a:r>
            <a:endParaRPr lang="en-ZA"/>
          </a:p>
        </p:txBody>
      </p:sp>
    </p:spTree>
    <p:extLst>
      <p:ext uri="{BB962C8B-B14F-4D97-AF65-F5344CB8AC3E}">
        <p14:creationId xmlns:p14="http://schemas.microsoft.com/office/powerpoint/2010/main" val="40622315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06182-099E-6FAB-C62D-DF219ABAF09E}"/>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1049592E-556E-5339-4073-ECFC97A9A217}"/>
              </a:ext>
            </a:extLst>
          </p:cNvPr>
          <p:cNvSpPr>
            <a:spLocks noGrp="1"/>
          </p:cNvSpPr>
          <p:nvPr>
            <p:ph idx="1"/>
          </p:nvPr>
        </p:nvSpPr>
        <p:spPr/>
        <p:txBody>
          <a:bodyPr>
            <a:normAutofit/>
          </a:bodyPr>
          <a:lstStyle/>
          <a:p>
            <a:r>
              <a:rPr lang="en-GB" dirty="0"/>
              <a:t>It is important that ways are developed that will guard against the </a:t>
            </a:r>
            <a:r>
              <a:rPr lang="en-GB" b="1" dirty="0"/>
              <a:t>Superintendent becoming an autocratic figure who acts arbitrarily and unaccountably. </a:t>
            </a:r>
          </a:p>
          <a:p>
            <a:r>
              <a:rPr lang="en-GB" dirty="0"/>
              <a:t>It is also important to find ways in which </a:t>
            </a:r>
            <a:r>
              <a:rPr lang="en-GB" b="1" dirty="0"/>
              <a:t>lay people are enabled to exercise a proper share of responsibility for the life and work of the Church and a proper means of accountability in so doing</a:t>
            </a:r>
            <a:r>
              <a:rPr lang="en-GB" dirty="0"/>
              <a:t>. </a:t>
            </a:r>
          </a:p>
          <a:p>
            <a:r>
              <a:rPr lang="en-GB" dirty="0"/>
              <a:t>The particular context for the ministry of Superintendents is the </a:t>
            </a:r>
            <a:r>
              <a:rPr lang="en-GB" b="1" dirty="0"/>
              <a:t>Circuit. </a:t>
            </a:r>
            <a:r>
              <a:rPr lang="en-GB" dirty="0"/>
              <a:t>Within the circuit </a:t>
            </a:r>
            <a:r>
              <a:rPr lang="en-GB" b="1" dirty="0"/>
              <a:t>they have to ensure that the presbyters, deacons, lay officers and the formal structures all play their proper parts in the common task of overseeing the godly organisation of the people of God in worship and mission.</a:t>
            </a:r>
            <a:endParaRPr lang="en-ZA" b="1" dirty="0"/>
          </a:p>
          <a:p>
            <a:endParaRPr lang="en-ZA" dirty="0"/>
          </a:p>
        </p:txBody>
      </p:sp>
    </p:spTree>
    <p:extLst>
      <p:ext uri="{BB962C8B-B14F-4D97-AF65-F5344CB8AC3E}">
        <p14:creationId xmlns:p14="http://schemas.microsoft.com/office/powerpoint/2010/main" val="27038851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09ABD-0E62-826B-0B71-5ACB739974BC}"/>
              </a:ext>
            </a:extLst>
          </p:cNvPr>
          <p:cNvSpPr>
            <a:spLocks noGrp="1"/>
          </p:cNvSpPr>
          <p:nvPr>
            <p:ph type="title"/>
          </p:nvPr>
        </p:nvSpPr>
        <p:spPr/>
        <p:txBody>
          <a:bodyPr/>
          <a:lstStyle/>
          <a:p>
            <a:r>
              <a:rPr lang="en-GB" dirty="0"/>
              <a:t>Superintendents have a responsibility in terms of </a:t>
            </a:r>
            <a:r>
              <a:rPr lang="en-GB" b="1" i="1" dirty="0"/>
              <a:t>leadership</a:t>
            </a:r>
            <a:r>
              <a:rPr lang="en-GB" dirty="0"/>
              <a:t>:</a:t>
            </a:r>
            <a:endParaRPr lang="en-ZA" dirty="0"/>
          </a:p>
        </p:txBody>
      </p:sp>
      <p:sp>
        <p:nvSpPr>
          <p:cNvPr id="3" name="Content Placeholder 2">
            <a:extLst>
              <a:ext uri="{FF2B5EF4-FFF2-40B4-BE49-F238E27FC236}">
                <a16:creationId xmlns:a16="http://schemas.microsoft.com/office/drawing/2014/main" id="{C0111840-A443-884E-AFE1-473072B09631}"/>
              </a:ext>
            </a:extLst>
          </p:cNvPr>
          <p:cNvSpPr>
            <a:spLocks noGrp="1"/>
          </p:cNvSpPr>
          <p:nvPr>
            <p:ph idx="1"/>
          </p:nvPr>
        </p:nvSpPr>
        <p:spPr/>
        <p:txBody>
          <a:bodyPr>
            <a:normAutofit/>
          </a:bodyPr>
          <a:lstStyle/>
          <a:p>
            <a:r>
              <a:rPr lang="en-GB" dirty="0"/>
              <a:t>to</a:t>
            </a:r>
            <a:r>
              <a:rPr lang="en-GB" b="1" dirty="0"/>
              <a:t> inspire </a:t>
            </a:r>
            <a:r>
              <a:rPr lang="en-GB" dirty="0"/>
              <a:t>people, lay and ordained, to be imaginative and to participate in the development of new vision by empowering them to share their ideas and act upon them;</a:t>
            </a:r>
            <a:endParaRPr lang="en-ZA" dirty="0"/>
          </a:p>
          <a:p>
            <a:r>
              <a:rPr lang="en-GB" dirty="0"/>
              <a:t>to </a:t>
            </a:r>
            <a:r>
              <a:rPr lang="en-GB" b="1" dirty="0"/>
              <a:t>encourage and enable </a:t>
            </a:r>
            <a:r>
              <a:rPr lang="en-GB" dirty="0"/>
              <a:t>colleagues and others to discern the work of God by stimulating theological reflection and helping people to see that they can learn from failure as well as from success;</a:t>
            </a:r>
            <a:endParaRPr lang="en-ZA" dirty="0"/>
          </a:p>
          <a:p>
            <a:r>
              <a:rPr lang="en-GB" dirty="0"/>
              <a:t>to </a:t>
            </a:r>
            <a:r>
              <a:rPr lang="en-GB" b="1" dirty="0"/>
              <a:t>provide examples of taking risks</a:t>
            </a:r>
            <a:r>
              <a:rPr lang="en-GB" dirty="0"/>
              <a:t>, once the realities of a particular situation have been rationally assessed and a commitment has been made to accept responsibility for the results of the action to be undertaken;</a:t>
            </a:r>
            <a:endParaRPr lang="en-ZA" dirty="0"/>
          </a:p>
          <a:p>
            <a:endParaRPr lang="en-ZA" dirty="0"/>
          </a:p>
        </p:txBody>
      </p:sp>
    </p:spTree>
    <p:extLst>
      <p:ext uri="{BB962C8B-B14F-4D97-AF65-F5344CB8AC3E}">
        <p14:creationId xmlns:p14="http://schemas.microsoft.com/office/powerpoint/2010/main" val="36276648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1E004-13C2-4E61-8963-3E3BD675E8B5}"/>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5F225E1A-A0FC-328B-5B27-56B058CEB1E2}"/>
              </a:ext>
            </a:extLst>
          </p:cNvPr>
          <p:cNvSpPr>
            <a:spLocks noGrp="1"/>
          </p:cNvSpPr>
          <p:nvPr>
            <p:ph idx="1"/>
          </p:nvPr>
        </p:nvSpPr>
        <p:spPr/>
        <p:txBody>
          <a:bodyPr/>
          <a:lstStyle/>
          <a:p>
            <a:r>
              <a:rPr lang="en-GB" dirty="0"/>
              <a:t>to </a:t>
            </a:r>
            <a:r>
              <a:rPr lang="en-GB" b="1" dirty="0"/>
              <a:t>ensure</a:t>
            </a:r>
            <a:r>
              <a:rPr lang="en-GB" dirty="0"/>
              <a:t> that colleagues enable the voice of the least and lowest to be heard and  the poor and disadvantaged to be included;</a:t>
            </a:r>
            <a:endParaRPr lang="en-ZA" dirty="0"/>
          </a:p>
          <a:p>
            <a:r>
              <a:rPr lang="en-GB" dirty="0"/>
              <a:t>to </a:t>
            </a:r>
            <a:r>
              <a:rPr lang="en-GB" b="1" dirty="0"/>
              <a:t>provide models of exercising power</a:t>
            </a:r>
            <a:r>
              <a:rPr lang="en-GB" dirty="0"/>
              <a:t> with authority, justice and love;</a:t>
            </a:r>
            <a:endParaRPr lang="en-ZA" dirty="0"/>
          </a:p>
          <a:p>
            <a:r>
              <a:rPr lang="en-GB" dirty="0"/>
              <a:t>to </a:t>
            </a:r>
            <a:r>
              <a:rPr lang="en-GB" b="1" dirty="0"/>
              <a:t>challenge</a:t>
            </a:r>
            <a:r>
              <a:rPr lang="en-GB" dirty="0"/>
              <a:t> colleagues and other who exercise power in other ways.</a:t>
            </a:r>
            <a:endParaRPr lang="en-ZA" dirty="0"/>
          </a:p>
          <a:p>
            <a:endParaRPr lang="en-ZA" dirty="0"/>
          </a:p>
        </p:txBody>
      </p:sp>
    </p:spTree>
    <p:extLst>
      <p:ext uri="{BB962C8B-B14F-4D97-AF65-F5344CB8AC3E}">
        <p14:creationId xmlns:p14="http://schemas.microsoft.com/office/powerpoint/2010/main" val="27635344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6CCC4-9682-56B4-9ED2-4B46DB8A0564}"/>
              </a:ext>
            </a:extLst>
          </p:cNvPr>
          <p:cNvSpPr>
            <a:spLocks noGrp="1"/>
          </p:cNvSpPr>
          <p:nvPr>
            <p:ph type="title"/>
          </p:nvPr>
        </p:nvSpPr>
        <p:spPr/>
        <p:txBody>
          <a:bodyPr>
            <a:normAutofit fontScale="90000"/>
          </a:bodyPr>
          <a:lstStyle/>
          <a:p>
            <a:r>
              <a:rPr lang="en-GB" dirty="0"/>
              <a:t>In terms of </a:t>
            </a:r>
            <a:r>
              <a:rPr lang="en-GB" b="1" i="1" dirty="0"/>
              <a:t>management</a:t>
            </a:r>
            <a:r>
              <a:rPr lang="en-GB" i="1" dirty="0"/>
              <a:t> </a:t>
            </a:r>
            <a:r>
              <a:rPr lang="en-GB" dirty="0"/>
              <a:t>they have a responsibility:</a:t>
            </a:r>
            <a:endParaRPr lang="en-ZA" dirty="0"/>
          </a:p>
        </p:txBody>
      </p:sp>
      <p:sp>
        <p:nvSpPr>
          <p:cNvPr id="3" name="Content Placeholder 2">
            <a:extLst>
              <a:ext uri="{FF2B5EF4-FFF2-40B4-BE49-F238E27FC236}">
                <a16:creationId xmlns:a16="http://schemas.microsoft.com/office/drawing/2014/main" id="{80D7527C-D0A3-AA42-9E69-0FBD1753D49A}"/>
              </a:ext>
            </a:extLst>
          </p:cNvPr>
          <p:cNvSpPr>
            <a:spLocks noGrp="1"/>
          </p:cNvSpPr>
          <p:nvPr>
            <p:ph idx="1"/>
          </p:nvPr>
        </p:nvSpPr>
        <p:spPr/>
        <p:txBody>
          <a:bodyPr/>
          <a:lstStyle/>
          <a:p>
            <a:r>
              <a:rPr lang="en-GB" dirty="0"/>
              <a:t>to </a:t>
            </a:r>
            <a:r>
              <a:rPr lang="en-GB" b="1" dirty="0"/>
              <a:t>ensure</a:t>
            </a:r>
            <a:r>
              <a:rPr lang="en-GB" dirty="0"/>
              <a:t> that after governance decisions are made by the relevant bodies (e.g. the CQM) appropriate people, systems and strategies are set in place to enact them, and proper processes established to review them;</a:t>
            </a:r>
            <a:endParaRPr lang="en-ZA" dirty="0"/>
          </a:p>
          <a:p>
            <a:r>
              <a:rPr lang="en-GB" dirty="0"/>
              <a:t>to </a:t>
            </a:r>
            <a:r>
              <a:rPr lang="en-GB" b="1" dirty="0"/>
              <a:t>ensure </a:t>
            </a:r>
            <a:r>
              <a:rPr lang="en-GB" dirty="0"/>
              <a:t>that human, financial, capital (e.g. investments and buildings) and technological resources are deployed to fulfil the particular objectives set for the implementation of those strategies;</a:t>
            </a:r>
            <a:endParaRPr lang="en-ZA" dirty="0"/>
          </a:p>
          <a:p>
            <a:r>
              <a:rPr lang="en-GB" dirty="0"/>
              <a:t>to </a:t>
            </a:r>
            <a:r>
              <a:rPr lang="en-GB" b="1" dirty="0"/>
              <a:t>ensure</a:t>
            </a:r>
            <a:r>
              <a:rPr lang="en-GB" dirty="0"/>
              <a:t> that colleagues are appropriately and adequately supervised in their vocational practice</a:t>
            </a:r>
            <a:endParaRPr lang="en-ZA" dirty="0"/>
          </a:p>
        </p:txBody>
      </p:sp>
    </p:spTree>
    <p:extLst>
      <p:ext uri="{BB962C8B-B14F-4D97-AF65-F5344CB8AC3E}">
        <p14:creationId xmlns:p14="http://schemas.microsoft.com/office/powerpoint/2010/main" val="33755574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823E2-BAED-D010-6298-02476661EE86}"/>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FC2873E7-1FA8-7295-5DB0-4DCC409B0E61}"/>
              </a:ext>
            </a:extLst>
          </p:cNvPr>
          <p:cNvSpPr>
            <a:spLocks noGrp="1"/>
          </p:cNvSpPr>
          <p:nvPr>
            <p:ph idx="1"/>
          </p:nvPr>
        </p:nvSpPr>
        <p:spPr/>
        <p:txBody>
          <a:bodyPr/>
          <a:lstStyle/>
          <a:p>
            <a:r>
              <a:rPr lang="en-GB" dirty="0"/>
              <a:t>to </a:t>
            </a:r>
            <a:r>
              <a:rPr lang="en-GB" b="1" dirty="0"/>
              <a:t>help</a:t>
            </a:r>
            <a:r>
              <a:rPr lang="en-GB" dirty="0"/>
              <a:t> any other presbyters appointed to and stationed in the circuit to fulfil their presbyteral role to the best of their ability and similarly, where appropriate, to help any deacons and lay workers in the circuit to exercise their roles;</a:t>
            </a:r>
            <a:endParaRPr lang="en-ZA" dirty="0"/>
          </a:p>
          <a:p>
            <a:r>
              <a:rPr lang="en-GB" dirty="0"/>
              <a:t>to </a:t>
            </a:r>
            <a:r>
              <a:rPr lang="en-GB" b="1" dirty="0"/>
              <a:t>ensure</a:t>
            </a:r>
            <a:r>
              <a:rPr lang="en-GB" dirty="0"/>
              <a:t> that any probationers in the circuit are appropriately inducted into the exercise of public ministry, and properly supervised, supported and assessed;</a:t>
            </a:r>
            <a:endParaRPr lang="en-ZA" dirty="0"/>
          </a:p>
          <a:p>
            <a:endParaRPr lang="en-ZA" dirty="0"/>
          </a:p>
        </p:txBody>
      </p:sp>
    </p:spTree>
    <p:extLst>
      <p:ext uri="{BB962C8B-B14F-4D97-AF65-F5344CB8AC3E}">
        <p14:creationId xmlns:p14="http://schemas.microsoft.com/office/powerpoint/2010/main" val="3241700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08BCF048-8940-4354-B9EC-5AD74E283CE3}"/>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4" name="Rectangle 13">
              <a:extLst>
                <a:ext uri="{FF2B5EF4-FFF2-40B4-BE49-F238E27FC236}">
                  <a16:creationId xmlns:a16="http://schemas.microsoft.com/office/drawing/2014/main" id="{D024C14A-78BD-44B0-82BE-6A0D0A27063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ZA"/>
            </a:p>
          </p:txBody>
        </p:sp>
        <p:sp>
          <p:nvSpPr>
            <p:cNvPr id="15" name="Oval 14">
              <a:extLst>
                <a:ext uri="{FF2B5EF4-FFF2-40B4-BE49-F238E27FC236}">
                  <a16:creationId xmlns:a16="http://schemas.microsoft.com/office/drawing/2014/main" id="{809F3D29-EDB1-4F1C-A0E0-36F28CE1718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8" name="Oval 27">
              <a:extLst>
                <a:ext uri="{FF2B5EF4-FFF2-40B4-BE49-F238E27FC236}">
                  <a16:creationId xmlns:a16="http://schemas.microsoft.com/office/drawing/2014/main" id="{5282F4AB-C7B8-4A86-9927-AA106AA27B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17" name="Rectangle 16">
              <a:extLst>
                <a:ext uri="{FF2B5EF4-FFF2-40B4-BE49-F238E27FC236}">
                  <a16:creationId xmlns:a16="http://schemas.microsoft.com/office/drawing/2014/main" id="{60B26874-5AFA-4D1E-94A9-53AF9790D70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9" name="Freeform 5">
              <a:extLst>
                <a:ext uri="{FF2B5EF4-FFF2-40B4-BE49-F238E27FC236}">
                  <a16:creationId xmlns:a16="http://schemas.microsoft.com/office/drawing/2014/main" id="{A1DA6C95-40F8-4305-89F6-17F6167C0BF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ZA"/>
            </a:p>
          </p:txBody>
        </p:sp>
        <p:sp>
          <p:nvSpPr>
            <p:cNvPr id="30" name="Freeform 5">
              <a:extLst>
                <a:ext uri="{FF2B5EF4-FFF2-40B4-BE49-F238E27FC236}">
                  <a16:creationId xmlns:a16="http://schemas.microsoft.com/office/drawing/2014/main" id="{A2FA2D29-AEEE-4FFA-B233-94FBE84C9B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ZA"/>
            </a:p>
          </p:txBody>
        </p:sp>
        <p:sp>
          <p:nvSpPr>
            <p:cNvPr id="31" name="Freeform 5">
              <a:extLst>
                <a:ext uri="{FF2B5EF4-FFF2-40B4-BE49-F238E27FC236}">
                  <a16:creationId xmlns:a16="http://schemas.microsoft.com/office/drawing/2014/main" id="{6DA5143E-FA8E-4EC1-99F7-35AE5AD4E377}"/>
                </a:ext>
                <a:ext uri="{C183D7F6-B498-43B3-948B-1728B52AA6E4}">
                  <adec:decorative xmlns=""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ZA"/>
            </a:p>
          </p:txBody>
        </p:sp>
      </p:grpSp>
      <p:sp>
        <p:nvSpPr>
          <p:cNvPr id="6" name="Title 5">
            <a:extLst>
              <a:ext uri="{FF2B5EF4-FFF2-40B4-BE49-F238E27FC236}">
                <a16:creationId xmlns:a16="http://schemas.microsoft.com/office/drawing/2014/main" id="{7F22363D-985F-B6D3-69A9-6985AE424F76}"/>
              </a:ext>
            </a:extLst>
          </p:cNvPr>
          <p:cNvSpPr>
            <a:spLocks noGrp="1"/>
          </p:cNvSpPr>
          <p:nvPr>
            <p:ph type="title"/>
          </p:nvPr>
        </p:nvSpPr>
        <p:spPr>
          <a:xfrm>
            <a:off x="1154955" y="973667"/>
            <a:ext cx="2942210" cy="4833745"/>
          </a:xfrm>
        </p:spPr>
        <p:txBody>
          <a:bodyPr>
            <a:normAutofit/>
          </a:bodyPr>
          <a:lstStyle/>
          <a:p>
            <a:r>
              <a:rPr lang="en-GB" dirty="0">
                <a:solidFill>
                  <a:srgbClr val="EBEBEB"/>
                </a:solidFill>
              </a:rPr>
              <a:t>Open Questions:</a:t>
            </a:r>
            <a:endParaRPr lang="en-ZA" dirty="0">
              <a:solidFill>
                <a:srgbClr val="EBEBEB"/>
              </a:solidFill>
            </a:endParaRPr>
          </a:p>
        </p:txBody>
      </p:sp>
      <p:sp>
        <p:nvSpPr>
          <p:cNvPr id="32" name="Rectangle 31">
            <a:extLst>
              <a:ext uri="{FF2B5EF4-FFF2-40B4-BE49-F238E27FC236}">
                <a16:creationId xmlns:a16="http://schemas.microsoft.com/office/drawing/2014/main" id="{CC28BCC9-4093-4FD5-83EB-7EC297F5139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ZA"/>
          </a:p>
        </p:txBody>
      </p:sp>
      <p:graphicFrame>
        <p:nvGraphicFramePr>
          <p:cNvPr id="9" name="Content Placeholder 6">
            <a:extLst>
              <a:ext uri="{FF2B5EF4-FFF2-40B4-BE49-F238E27FC236}">
                <a16:creationId xmlns:a16="http://schemas.microsoft.com/office/drawing/2014/main" id="{A33F35EE-841F-A857-6186-38E476CBCC73}"/>
              </a:ext>
            </a:extLst>
          </p:cNvPr>
          <p:cNvGraphicFramePr>
            <a:graphicFrameLocks noGrp="1"/>
          </p:cNvGraphicFramePr>
          <p:nvPr>
            <p:ph idx="1"/>
            <p:extLst>
              <p:ext uri="{D42A27DB-BD31-4B8C-83A1-F6EECF244321}">
                <p14:modId xmlns:p14="http://schemas.microsoft.com/office/powerpoint/2010/main" val="4050341880"/>
              </p:ext>
            </p:extLst>
          </p:nvPr>
        </p:nvGraphicFramePr>
        <p:xfrm>
          <a:off x="5194300" y="808038"/>
          <a:ext cx="6391275" cy="52466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740782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61BBB-2956-76B8-4413-ECDE2B2E1670}"/>
              </a:ext>
            </a:extLst>
          </p:cNvPr>
          <p:cNvSpPr>
            <a:spLocks noGrp="1"/>
          </p:cNvSpPr>
          <p:nvPr>
            <p:ph type="title"/>
          </p:nvPr>
        </p:nvSpPr>
        <p:spPr/>
        <p:txBody>
          <a:bodyPr>
            <a:normAutofit fontScale="90000"/>
          </a:bodyPr>
          <a:lstStyle/>
          <a:p>
            <a:r>
              <a:rPr lang="en-GB" dirty="0"/>
              <a:t>In terms of </a:t>
            </a:r>
            <a:r>
              <a:rPr lang="en-GB" b="1" i="1" dirty="0"/>
              <a:t>governance </a:t>
            </a:r>
            <a:r>
              <a:rPr lang="en-GB" dirty="0"/>
              <a:t>they have a responsibility:</a:t>
            </a:r>
            <a:endParaRPr lang="en-ZA" dirty="0"/>
          </a:p>
        </p:txBody>
      </p:sp>
      <p:sp>
        <p:nvSpPr>
          <p:cNvPr id="3" name="Content Placeholder 2">
            <a:extLst>
              <a:ext uri="{FF2B5EF4-FFF2-40B4-BE49-F238E27FC236}">
                <a16:creationId xmlns:a16="http://schemas.microsoft.com/office/drawing/2014/main" id="{DB84E1D6-4E29-A7B9-A23C-057C2B47242B}"/>
              </a:ext>
            </a:extLst>
          </p:cNvPr>
          <p:cNvSpPr>
            <a:spLocks noGrp="1"/>
          </p:cNvSpPr>
          <p:nvPr>
            <p:ph idx="1"/>
          </p:nvPr>
        </p:nvSpPr>
        <p:spPr/>
        <p:txBody>
          <a:bodyPr>
            <a:normAutofit/>
          </a:bodyPr>
          <a:lstStyle/>
          <a:p>
            <a:r>
              <a:rPr lang="en-GB" dirty="0"/>
              <a:t>to </a:t>
            </a:r>
            <a:r>
              <a:rPr lang="en-GB" b="1" dirty="0"/>
              <a:t>ensure</a:t>
            </a:r>
            <a:r>
              <a:rPr lang="en-GB" dirty="0"/>
              <a:t> that all schedules and other tasks required by Standing Orders are completed (Synod returns and finance schedules)</a:t>
            </a:r>
          </a:p>
          <a:p>
            <a:r>
              <a:rPr lang="en-GB" dirty="0"/>
              <a:t>to </a:t>
            </a:r>
            <a:r>
              <a:rPr lang="en-GB" b="1" dirty="0"/>
              <a:t>ensure</a:t>
            </a:r>
            <a:r>
              <a:rPr lang="en-GB" dirty="0"/>
              <a:t> that information is co-ordinated and thereby enable the whole circuit to participate in the processes that lead to the CQM making policies and decisions;</a:t>
            </a:r>
          </a:p>
          <a:p>
            <a:pPr lvl="0"/>
            <a:r>
              <a:rPr lang="en-GB" dirty="0"/>
              <a:t>to </a:t>
            </a:r>
            <a:r>
              <a:rPr lang="en-GB" b="1" dirty="0"/>
              <a:t>enable</a:t>
            </a:r>
            <a:r>
              <a:rPr lang="en-GB" dirty="0"/>
              <a:t> the CQM to formulate policies under the guidance of the Spirit, challenging, guiding and advising it as appropriate;</a:t>
            </a:r>
            <a:endParaRPr lang="en-ZA" dirty="0"/>
          </a:p>
          <a:p>
            <a:pPr lvl="0"/>
            <a:r>
              <a:rPr lang="en-GB" dirty="0"/>
              <a:t>to </a:t>
            </a:r>
            <a:r>
              <a:rPr lang="en-GB" b="1" dirty="0"/>
              <a:t>ensure</a:t>
            </a:r>
            <a:r>
              <a:rPr lang="en-GB" dirty="0"/>
              <a:t> that the CQM holds itself accountable to churches in the circuit and to the wider connexion;</a:t>
            </a:r>
            <a:endParaRPr lang="en-ZA" dirty="0"/>
          </a:p>
          <a:p>
            <a:pPr lvl="0"/>
            <a:r>
              <a:rPr lang="en-GB" dirty="0"/>
              <a:t>to </a:t>
            </a:r>
            <a:r>
              <a:rPr lang="en-GB" b="1" dirty="0"/>
              <a:t>ensure</a:t>
            </a:r>
            <a:r>
              <a:rPr lang="en-GB" dirty="0"/>
              <a:t> that the circuit adheres to and fulfils its purposes.</a:t>
            </a:r>
            <a:endParaRPr lang="en-ZA" dirty="0"/>
          </a:p>
          <a:p>
            <a:endParaRPr lang="en-ZA" dirty="0"/>
          </a:p>
        </p:txBody>
      </p:sp>
    </p:spTree>
    <p:extLst>
      <p:ext uri="{BB962C8B-B14F-4D97-AF65-F5344CB8AC3E}">
        <p14:creationId xmlns:p14="http://schemas.microsoft.com/office/powerpoint/2010/main" val="23163441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91E62-E0D9-1002-8904-EE5744268CF5}"/>
              </a:ext>
            </a:extLst>
          </p:cNvPr>
          <p:cNvSpPr>
            <a:spLocks noGrp="1"/>
          </p:cNvSpPr>
          <p:nvPr>
            <p:ph type="title"/>
          </p:nvPr>
        </p:nvSpPr>
        <p:spPr/>
        <p:txBody>
          <a:bodyPr>
            <a:normAutofit fontScale="90000"/>
          </a:bodyPr>
          <a:lstStyle/>
          <a:p>
            <a:r>
              <a:rPr lang="en-GB" dirty="0"/>
              <a:t>In terms of general </a:t>
            </a:r>
            <a:r>
              <a:rPr lang="en-GB" b="1" i="1" dirty="0"/>
              <a:t>oversight </a:t>
            </a:r>
            <a:r>
              <a:rPr lang="en-GB" dirty="0"/>
              <a:t>or pastoral charge they have a responsibility:</a:t>
            </a:r>
            <a:endParaRPr lang="en-ZA" dirty="0"/>
          </a:p>
        </p:txBody>
      </p:sp>
      <p:sp>
        <p:nvSpPr>
          <p:cNvPr id="3" name="Content Placeholder 2">
            <a:extLst>
              <a:ext uri="{FF2B5EF4-FFF2-40B4-BE49-F238E27FC236}">
                <a16:creationId xmlns:a16="http://schemas.microsoft.com/office/drawing/2014/main" id="{636F55F5-F2AA-AA5E-A5D9-42FB55E33C0F}"/>
              </a:ext>
            </a:extLst>
          </p:cNvPr>
          <p:cNvSpPr>
            <a:spLocks noGrp="1"/>
          </p:cNvSpPr>
          <p:nvPr>
            <p:ph idx="1"/>
          </p:nvPr>
        </p:nvSpPr>
        <p:spPr/>
        <p:txBody>
          <a:bodyPr>
            <a:normAutofit/>
          </a:bodyPr>
          <a:lstStyle/>
          <a:p>
            <a:pPr lvl="0"/>
            <a:r>
              <a:rPr lang="en-GB" dirty="0"/>
              <a:t>to </a:t>
            </a:r>
            <a:r>
              <a:rPr lang="en-GB" b="1" dirty="0"/>
              <a:t>embody</a:t>
            </a:r>
            <a:r>
              <a:rPr lang="en-GB" dirty="0"/>
              <a:t> in their practice to the best of their ability the values, rules and regulations of the Methodist Church, and thereby to provide a model for colleagues and the circuit;</a:t>
            </a:r>
          </a:p>
          <a:p>
            <a:pPr marL="0" lvl="0" indent="0">
              <a:buNone/>
            </a:pPr>
            <a:endParaRPr lang="en-ZA" dirty="0"/>
          </a:p>
          <a:p>
            <a:pPr lvl="0"/>
            <a:r>
              <a:rPr lang="en-GB" dirty="0"/>
              <a:t>to</a:t>
            </a:r>
            <a:r>
              <a:rPr lang="en-GB" b="1" dirty="0"/>
              <a:t> help </a:t>
            </a:r>
            <a:r>
              <a:rPr lang="en-GB" dirty="0"/>
              <a:t>the people in the circuit to develop an understanding of the proper role of presbyters (and, where appropriate, of deacons and lay-people) and of the stresses and strains which it might entail; (</a:t>
            </a:r>
            <a:r>
              <a:rPr lang="en-GB" b="1" dirty="0"/>
              <a:t>every member ministry)</a:t>
            </a:r>
            <a:endParaRPr lang="en-ZA" b="1" dirty="0"/>
          </a:p>
          <a:p>
            <a:pPr marL="0" lvl="0" indent="0">
              <a:buNone/>
            </a:pPr>
            <a:endParaRPr lang="en-ZA" dirty="0"/>
          </a:p>
          <a:p>
            <a:endParaRPr lang="en-ZA" dirty="0"/>
          </a:p>
        </p:txBody>
      </p:sp>
    </p:spTree>
    <p:extLst>
      <p:ext uri="{BB962C8B-B14F-4D97-AF65-F5344CB8AC3E}">
        <p14:creationId xmlns:p14="http://schemas.microsoft.com/office/powerpoint/2010/main" val="23412069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61CD2-BFE6-A725-D26B-2CB10083F4F7}"/>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51A459FD-5F34-68D6-12A4-8B3E62623DE6}"/>
              </a:ext>
            </a:extLst>
          </p:cNvPr>
          <p:cNvSpPr>
            <a:spLocks noGrp="1"/>
          </p:cNvSpPr>
          <p:nvPr>
            <p:ph idx="1"/>
          </p:nvPr>
        </p:nvSpPr>
        <p:spPr/>
        <p:txBody>
          <a:bodyPr/>
          <a:lstStyle/>
          <a:p>
            <a:pPr lvl="0"/>
            <a:r>
              <a:rPr lang="en-GB" dirty="0"/>
              <a:t>to </a:t>
            </a:r>
            <a:r>
              <a:rPr lang="en-GB" b="1" dirty="0"/>
              <a:t>help</a:t>
            </a:r>
            <a:r>
              <a:rPr lang="en-GB" dirty="0"/>
              <a:t> colleagues to discern which expectations or priorities of members and churches are unrealistic or irrelevant and thereby help to liberate people from them so that they can take imaginative steps of faith in the light of new missionary opportunities;</a:t>
            </a:r>
          </a:p>
          <a:p>
            <a:pPr marL="0" lvl="0" indent="0">
              <a:buNone/>
            </a:pPr>
            <a:endParaRPr lang="en-ZA" dirty="0"/>
          </a:p>
          <a:p>
            <a:pPr lvl="0"/>
            <a:r>
              <a:rPr lang="en-GB" dirty="0"/>
              <a:t>to </a:t>
            </a:r>
            <a:r>
              <a:rPr lang="en-GB" b="1" dirty="0"/>
              <a:t>help</a:t>
            </a:r>
            <a:r>
              <a:rPr lang="en-GB" dirty="0"/>
              <a:t> colleagues to inspire confidence in the Gospel of grace through their own spirituality of prayer, confidence, enthusiasm, happiness, and vulnerability and through their Bible study and theological reflection.</a:t>
            </a:r>
            <a:endParaRPr lang="en-ZA" dirty="0"/>
          </a:p>
        </p:txBody>
      </p:sp>
    </p:spTree>
    <p:extLst>
      <p:ext uri="{BB962C8B-B14F-4D97-AF65-F5344CB8AC3E}">
        <p14:creationId xmlns:p14="http://schemas.microsoft.com/office/powerpoint/2010/main" val="24023921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AF467-CA86-A987-3B3D-25F808C44FB8}"/>
              </a:ext>
            </a:extLst>
          </p:cNvPr>
          <p:cNvSpPr>
            <a:spLocks noGrp="1"/>
          </p:cNvSpPr>
          <p:nvPr>
            <p:ph type="title"/>
          </p:nvPr>
        </p:nvSpPr>
        <p:spPr/>
        <p:txBody>
          <a:bodyPr/>
          <a:lstStyle/>
          <a:p>
            <a:r>
              <a:rPr lang="en-GB" dirty="0"/>
              <a:t>What does the MBO say about the Supt?</a:t>
            </a:r>
            <a:endParaRPr lang="en-ZA" dirty="0"/>
          </a:p>
        </p:txBody>
      </p:sp>
      <p:sp>
        <p:nvSpPr>
          <p:cNvPr id="3" name="Content Placeholder 2">
            <a:extLst>
              <a:ext uri="{FF2B5EF4-FFF2-40B4-BE49-F238E27FC236}">
                <a16:creationId xmlns:a16="http://schemas.microsoft.com/office/drawing/2014/main" id="{81211CEB-9929-C0CE-8BFA-36720E1AD56B}"/>
              </a:ext>
            </a:extLst>
          </p:cNvPr>
          <p:cNvSpPr>
            <a:spLocks noGrp="1"/>
          </p:cNvSpPr>
          <p:nvPr>
            <p:ph idx="1"/>
          </p:nvPr>
        </p:nvSpPr>
        <p:spPr/>
        <p:txBody>
          <a:bodyPr/>
          <a:lstStyle/>
          <a:p>
            <a:r>
              <a:rPr lang="en-GB" dirty="0"/>
              <a:t>The Superintendent of the Circuit is </a:t>
            </a:r>
            <a:r>
              <a:rPr lang="en-GB" b="1" dirty="0"/>
              <a:t>the official head of the Church in the Circuit </a:t>
            </a:r>
            <a:r>
              <a:rPr lang="en-GB" dirty="0"/>
              <a:t>and shall </a:t>
            </a:r>
            <a:r>
              <a:rPr lang="en-GB" b="1" dirty="0"/>
              <a:t>exercise authority and carry out duties </a:t>
            </a:r>
            <a:r>
              <a:rPr lang="en-GB" dirty="0"/>
              <a:t>as such subject to the directions of the Connexional Executive and the Laws and Discipline of the Church, </a:t>
            </a:r>
            <a:r>
              <a:rPr lang="en-GB" b="1" dirty="0"/>
              <a:t>being responsible in the first instance to the Bishop</a:t>
            </a:r>
            <a:r>
              <a:rPr lang="en-GB" dirty="0"/>
              <a:t>. </a:t>
            </a:r>
          </a:p>
          <a:p>
            <a:r>
              <a:rPr lang="en-GB" dirty="0"/>
              <a:t>The Connexional Executive appoints the Superintendent who assumes office on the 1st January and may be reappointed. </a:t>
            </a:r>
            <a:r>
              <a:rPr lang="en-GB" b="1" dirty="0"/>
              <a:t>The Bishop should consult the District Executive, and the Ministers and Circuit Stewards of the Circuit</a:t>
            </a:r>
            <a:r>
              <a:rPr lang="en-GB" dirty="0"/>
              <a:t>, before recommending the appointment of a Superintendent.</a:t>
            </a:r>
            <a:endParaRPr lang="en-ZA" dirty="0"/>
          </a:p>
        </p:txBody>
      </p:sp>
    </p:spTree>
    <p:extLst>
      <p:ext uri="{BB962C8B-B14F-4D97-AF65-F5344CB8AC3E}">
        <p14:creationId xmlns:p14="http://schemas.microsoft.com/office/powerpoint/2010/main" val="27353890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D2DD5-6632-859E-8A04-BA24A47CCC85}"/>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559F2A05-62EB-C90B-C997-D818CB234FE3}"/>
              </a:ext>
            </a:extLst>
          </p:cNvPr>
          <p:cNvSpPr>
            <a:spLocks noGrp="1"/>
          </p:cNvSpPr>
          <p:nvPr>
            <p:ph idx="1"/>
          </p:nvPr>
        </p:nvSpPr>
        <p:spPr/>
        <p:txBody>
          <a:bodyPr/>
          <a:lstStyle/>
          <a:p>
            <a:r>
              <a:rPr lang="en-GB" dirty="0"/>
              <a:t>The Superintendent shall be an </a:t>
            </a:r>
            <a:r>
              <a:rPr lang="en-GB" b="1" dirty="0"/>
              <a:t>ordained Minister </a:t>
            </a:r>
            <a:r>
              <a:rPr lang="en-GB" dirty="0"/>
              <a:t>in the Circuit unless the Connexional Executive otherwise directs. </a:t>
            </a:r>
          </a:p>
          <a:p>
            <a:r>
              <a:rPr lang="en-GB" dirty="0"/>
              <a:t>If necessary, the Superintendent may depute another ordained Minister in the Circuit to act as Superintendent. </a:t>
            </a:r>
          </a:p>
          <a:p>
            <a:r>
              <a:rPr lang="en-GB" dirty="0"/>
              <a:t>With the approval of the Bishop, a Probationer in the Circuit or an ordained Minister from another Circuit may serve as the deputy.</a:t>
            </a:r>
            <a:endParaRPr lang="en-ZA" dirty="0"/>
          </a:p>
        </p:txBody>
      </p:sp>
    </p:spTree>
    <p:extLst>
      <p:ext uri="{BB962C8B-B14F-4D97-AF65-F5344CB8AC3E}">
        <p14:creationId xmlns:p14="http://schemas.microsoft.com/office/powerpoint/2010/main" val="34390197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B3EF4D6-026A-4D52-B916-967329EE3F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587"/>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5">
            <a:extLst>
              <a:ext uri="{FF2B5EF4-FFF2-40B4-BE49-F238E27FC236}">
                <a16:creationId xmlns:a16="http://schemas.microsoft.com/office/drawing/2014/main" id="{4DB4846F-6AA5-4DB3-9581-D95F22BD566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dirty="0"/>
          </a:p>
        </p:txBody>
      </p:sp>
      <p:sp>
        <p:nvSpPr>
          <p:cNvPr id="12" name="Freeform: Shape 11">
            <a:extLst>
              <a:ext uri="{FF2B5EF4-FFF2-40B4-BE49-F238E27FC236}">
                <a16:creationId xmlns:a16="http://schemas.microsoft.com/office/drawing/2014/main" id="{D54EC22E-2292-4292-A80B-E81DF64BFB2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780041"/>
            <a:ext cx="12192000" cy="5077959"/>
          </a:xfrm>
          <a:custGeom>
            <a:avLst/>
            <a:gdLst>
              <a:gd name="connsiteX0" fmla="*/ 12192000 w 12192000"/>
              <a:gd name="connsiteY0" fmla="*/ 0 h 5077959"/>
              <a:gd name="connsiteX1" fmla="*/ 12192000 w 12192000"/>
              <a:gd name="connsiteY1" fmla="*/ 1972152 h 5077959"/>
              <a:gd name="connsiteX2" fmla="*/ 12192000 w 12192000"/>
              <a:gd name="connsiteY2" fmla="*/ 2361342 h 5077959"/>
              <a:gd name="connsiteX3" fmla="*/ 12192000 w 12192000"/>
              <a:gd name="connsiteY3" fmla="*/ 5077959 h 5077959"/>
              <a:gd name="connsiteX4" fmla="*/ 0 w 12192000"/>
              <a:gd name="connsiteY4" fmla="*/ 5077959 h 5077959"/>
              <a:gd name="connsiteX5" fmla="*/ 0 w 12192000"/>
              <a:gd name="connsiteY5" fmla="*/ 2361342 h 5077959"/>
              <a:gd name="connsiteX6" fmla="*/ 0 w 12192000"/>
              <a:gd name="connsiteY6" fmla="*/ 1972152 h 5077959"/>
              <a:gd name="connsiteX7" fmla="*/ 0 w 12192000"/>
              <a:gd name="connsiteY7" fmla="*/ 12515 h 5077959"/>
              <a:gd name="connsiteX8" fmla="*/ 108623 w 12192000"/>
              <a:gd name="connsiteY8" fmla="*/ 29540 h 5077959"/>
              <a:gd name="connsiteX9" fmla="*/ 300195 w 12192000"/>
              <a:gd name="connsiteY9" fmla="*/ 56163 h 5077959"/>
              <a:gd name="connsiteX10" fmla="*/ 527528 w 12192000"/>
              <a:gd name="connsiteY10" fmla="*/ 88041 h 5077959"/>
              <a:gd name="connsiteX11" fmla="*/ 779127 w 12192000"/>
              <a:gd name="connsiteY11" fmla="*/ 121671 h 5077959"/>
              <a:gd name="connsiteX12" fmla="*/ 1062654 w 12192000"/>
              <a:gd name="connsiteY12" fmla="*/ 157052 h 5077959"/>
              <a:gd name="connsiteX13" fmla="*/ 1371726 w 12192000"/>
              <a:gd name="connsiteY13" fmla="*/ 194535 h 5077959"/>
              <a:gd name="connsiteX14" fmla="*/ 1707616 w 12192000"/>
              <a:gd name="connsiteY14" fmla="*/ 232018 h 5077959"/>
              <a:gd name="connsiteX15" fmla="*/ 2065219 w 12192000"/>
              <a:gd name="connsiteY15" fmla="*/ 270201 h 5077959"/>
              <a:gd name="connsiteX16" fmla="*/ 2450918 w 12192000"/>
              <a:gd name="connsiteY16" fmla="*/ 305583 h 5077959"/>
              <a:gd name="connsiteX17" fmla="*/ 2854496 w 12192000"/>
              <a:gd name="connsiteY17" fmla="*/ 339562 h 5077959"/>
              <a:gd name="connsiteX18" fmla="*/ 3281065 w 12192000"/>
              <a:gd name="connsiteY18" fmla="*/ 370390 h 5077959"/>
              <a:gd name="connsiteX19" fmla="*/ 3725514 w 12192000"/>
              <a:gd name="connsiteY19" fmla="*/ 399815 h 5077959"/>
              <a:gd name="connsiteX20" fmla="*/ 4189119 w 12192000"/>
              <a:gd name="connsiteY20" fmla="*/ 427490 h 5077959"/>
              <a:gd name="connsiteX21" fmla="*/ 4426671 w 12192000"/>
              <a:gd name="connsiteY21" fmla="*/ 437298 h 5077959"/>
              <a:gd name="connsiteX22" fmla="*/ 4669330 w 12192000"/>
              <a:gd name="connsiteY22" fmla="*/ 448158 h 5077959"/>
              <a:gd name="connsiteX23" fmla="*/ 4915819 w 12192000"/>
              <a:gd name="connsiteY23" fmla="*/ 458317 h 5077959"/>
              <a:gd name="connsiteX24" fmla="*/ 5163586 w 12192000"/>
              <a:gd name="connsiteY24" fmla="*/ 464973 h 5077959"/>
              <a:gd name="connsiteX25" fmla="*/ 5416461 w 12192000"/>
              <a:gd name="connsiteY25" fmla="*/ 470928 h 5077959"/>
              <a:gd name="connsiteX26" fmla="*/ 5671892 w 12192000"/>
              <a:gd name="connsiteY26" fmla="*/ 477234 h 5077959"/>
              <a:gd name="connsiteX27" fmla="*/ 5932430 w 12192000"/>
              <a:gd name="connsiteY27" fmla="*/ 481437 h 5077959"/>
              <a:gd name="connsiteX28" fmla="*/ 6195523 w 12192000"/>
              <a:gd name="connsiteY28" fmla="*/ 481437 h 5077959"/>
              <a:gd name="connsiteX29" fmla="*/ 6461170 w 12192000"/>
              <a:gd name="connsiteY29" fmla="*/ 483539 h 5077959"/>
              <a:gd name="connsiteX30" fmla="*/ 6729372 w 12192000"/>
              <a:gd name="connsiteY30" fmla="*/ 481437 h 5077959"/>
              <a:gd name="connsiteX31" fmla="*/ 7001406 w 12192000"/>
              <a:gd name="connsiteY31" fmla="*/ 477234 h 5077959"/>
              <a:gd name="connsiteX32" fmla="*/ 7273439 w 12192000"/>
              <a:gd name="connsiteY32" fmla="*/ 473380 h 5077959"/>
              <a:gd name="connsiteX33" fmla="*/ 7549303 w 12192000"/>
              <a:gd name="connsiteY33" fmla="*/ 464973 h 5077959"/>
              <a:gd name="connsiteX34" fmla="*/ 7827722 w 12192000"/>
              <a:gd name="connsiteY34" fmla="*/ 456215 h 5077959"/>
              <a:gd name="connsiteX35" fmla="*/ 8106140 w 12192000"/>
              <a:gd name="connsiteY35" fmla="*/ 446056 h 5077959"/>
              <a:gd name="connsiteX36" fmla="*/ 8387114 w 12192000"/>
              <a:gd name="connsiteY36" fmla="*/ 431694 h 5077959"/>
              <a:gd name="connsiteX37" fmla="*/ 8670640 w 12192000"/>
              <a:gd name="connsiteY37" fmla="*/ 414528 h 5077959"/>
              <a:gd name="connsiteX38" fmla="*/ 8955446 w 12192000"/>
              <a:gd name="connsiteY38" fmla="*/ 398064 h 5077959"/>
              <a:gd name="connsiteX39" fmla="*/ 9240250 w 12192000"/>
              <a:gd name="connsiteY39" fmla="*/ 377045 h 5077959"/>
              <a:gd name="connsiteX40" fmla="*/ 9528886 w 12192000"/>
              <a:gd name="connsiteY40" fmla="*/ 351823 h 5077959"/>
              <a:gd name="connsiteX41" fmla="*/ 9813691 w 12192000"/>
              <a:gd name="connsiteY41" fmla="*/ 326601 h 5077959"/>
              <a:gd name="connsiteX42" fmla="*/ 10103603 w 12192000"/>
              <a:gd name="connsiteY42" fmla="*/ 297525 h 5077959"/>
              <a:gd name="connsiteX43" fmla="*/ 10394794 w 12192000"/>
              <a:gd name="connsiteY43" fmla="*/ 265647 h 5077959"/>
              <a:gd name="connsiteX44" fmla="*/ 10682153 w 12192000"/>
              <a:gd name="connsiteY44" fmla="*/ 232018 h 5077959"/>
              <a:gd name="connsiteX45" fmla="*/ 10973344 w 12192000"/>
              <a:gd name="connsiteY45" fmla="*/ 192783 h 5077959"/>
              <a:gd name="connsiteX46" fmla="*/ 11263257 w 12192000"/>
              <a:gd name="connsiteY46" fmla="*/ 150746 h 5077959"/>
              <a:gd name="connsiteX47" fmla="*/ 11554448 w 12192000"/>
              <a:gd name="connsiteY47" fmla="*/ 109060 h 5077959"/>
              <a:gd name="connsiteX48" fmla="*/ 11844360 w 12192000"/>
              <a:gd name="connsiteY48" fmla="*/ 60367 h 5077959"/>
              <a:gd name="connsiteX49" fmla="*/ 12132996 w 12192000"/>
              <a:gd name="connsiteY49" fmla="*/ 10623 h 5077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12192000" h="5077959">
                <a:moveTo>
                  <a:pt x="12192000" y="0"/>
                </a:moveTo>
                <a:lnTo>
                  <a:pt x="12192000" y="1972152"/>
                </a:lnTo>
                <a:lnTo>
                  <a:pt x="12192000" y="2361342"/>
                </a:lnTo>
                <a:lnTo>
                  <a:pt x="12192000" y="5077959"/>
                </a:lnTo>
                <a:lnTo>
                  <a:pt x="0" y="5077959"/>
                </a:lnTo>
                <a:lnTo>
                  <a:pt x="0" y="2361342"/>
                </a:lnTo>
                <a:lnTo>
                  <a:pt x="0" y="1972152"/>
                </a:lnTo>
                <a:lnTo>
                  <a:pt x="0" y="12515"/>
                </a:lnTo>
                <a:lnTo>
                  <a:pt x="108623" y="29540"/>
                </a:lnTo>
                <a:lnTo>
                  <a:pt x="300195" y="56163"/>
                </a:lnTo>
                <a:lnTo>
                  <a:pt x="527528" y="88041"/>
                </a:lnTo>
                <a:lnTo>
                  <a:pt x="779127" y="121671"/>
                </a:lnTo>
                <a:lnTo>
                  <a:pt x="1062654" y="157052"/>
                </a:lnTo>
                <a:lnTo>
                  <a:pt x="1371726" y="194535"/>
                </a:lnTo>
                <a:lnTo>
                  <a:pt x="1707616" y="232018"/>
                </a:lnTo>
                <a:lnTo>
                  <a:pt x="2065219" y="270201"/>
                </a:lnTo>
                <a:lnTo>
                  <a:pt x="2450918" y="305583"/>
                </a:lnTo>
                <a:lnTo>
                  <a:pt x="2854496" y="339562"/>
                </a:lnTo>
                <a:lnTo>
                  <a:pt x="3281065" y="370390"/>
                </a:lnTo>
                <a:lnTo>
                  <a:pt x="3725514" y="399815"/>
                </a:lnTo>
                <a:lnTo>
                  <a:pt x="4189119" y="427490"/>
                </a:lnTo>
                <a:lnTo>
                  <a:pt x="4426671" y="437298"/>
                </a:lnTo>
                <a:lnTo>
                  <a:pt x="4669330" y="448158"/>
                </a:lnTo>
                <a:lnTo>
                  <a:pt x="4915819" y="458317"/>
                </a:lnTo>
                <a:lnTo>
                  <a:pt x="5163586" y="464973"/>
                </a:lnTo>
                <a:lnTo>
                  <a:pt x="5416461" y="470928"/>
                </a:lnTo>
                <a:lnTo>
                  <a:pt x="5671892" y="477234"/>
                </a:lnTo>
                <a:lnTo>
                  <a:pt x="5932430" y="481437"/>
                </a:lnTo>
                <a:lnTo>
                  <a:pt x="6195523" y="481437"/>
                </a:lnTo>
                <a:lnTo>
                  <a:pt x="6461170" y="483539"/>
                </a:lnTo>
                <a:lnTo>
                  <a:pt x="6729372" y="481437"/>
                </a:lnTo>
                <a:lnTo>
                  <a:pt x="7001406" y="477234"/>
                </a:lnTo>
                <a:lnTo>
                  <a:pt x="7273439" y="473380"/>
                </a:lnTo>
                <a:lnTo>
                  <a:pt x="7549303" y="464973"/>
                </a:lnTo>
                <a:lnTo>
                  <a:pt x="7827722" y="456215"/>
                </a:lnTo>
                <a:lnTo>
                  <a:pt x="8106140" y="446056"/>
                </a:lnTo>
                <a:lnTo>
                  <a:pt x="8387114" y="431694"/>
                </a:lnTo>
                <a:lnTo>
                  <a:pt x="8670640" y="414528"/>
                </a:lnTo>
                <a:lnTo>
                  <a:pt x="8955446" y="398064"/>
                </a:lnTo>
                <a:lnTo>
                  <a:pt x="9240250" y="377045"/>
                </a:lnTo>
                <a:lnTo>
                  <a:pt x="9528886" y="351823"/>
                </a:lnTo>
                <a:lnTo>
                  <a:pt x="9813691" y="326601"/>
                </a:lnTo>
                <a:lnTo>
                  <a:pt x="10103603" y="297525"/>
                </a:lnTo>
                <a:lnTo>
                  <a:pt x="10394794" y="265647"/>
                </a:lnTo>
                <a:lnTo>
                  <a:pt x="10682153" y="232018"/>
                </a:lnTo>
                <a:lnTo>
                  <a:pt x="10973344" y="192783"/>
                </a:lnTo>
                <a:lnTo>
                  <a:pt x="11263257" y="150746"/>
                </a:lnTo>
                <a:lnTo>
                  <a:pt x="11554448" y="109060"/>
                </a:lnTo>
                <a:lnTo>
                  <a:pt x="11844360" y="60367"/>
                </a:lnTo>
                <a:lnTo>
                  <a:pt x="12132996" y="10623"/>
                </a:lnTo>
                <a:close/>
              </a:path>
            </a:pathLst>
          </a:custGeom>
          <a:solidFill>
            <a:srgbClr val="FFFFFF"/>
          </a:solidFill>
          <a:ln>
            <a:noFill/>
          </a:ln>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grpSp>
        <p:nvGrpSpPr>
          <p:cNvPr id="14" name="Group 13">
            <a:extLst>
              <a:ext uri="{FF2B5EF4-FFF2-40B4-BE49-F238E27FC236}">
                <a16:creationId xmlns:a16="http://schemas.microsoft.com/office/drawing/2014/main" id="{992A2039-50D4-4D49-A79F-C82A1D913162}"/>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a:solidFill>
            <a:srgbClr val="FFFFFF"/>
          </a:solidFill>
        </p:grpSpPr>
        <p:sp>
          <p:nvSpPr>
            <p:cNvPr id="15" name="Rectangle 14">
              <a:extLst>
                <a:ext uri="{FF2B5EF4-FFF2-40B4-BE49-F238E27FC236}">
                  <a16:creationId xmlns:a16="http://schemas.microsoft.com/office/drawing/2014/main" id="{CC1C7165-8A3A-44EB-88D0-4EFA36A004E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ZA"/>
            </a:p>
          </p:txBody>
        </p:sp>
        <p:sp useBgFill="1">
          <p:nvSpPr>
            <p:cNvPr id="16" name="Freeform 5">
              <a:extLst>
                <a:ext uri="{FF2B5EF4-FFF2-40B4-BE49-F238E27FC236}">
                  <a16:creationId xmlns:a16="http://schemas.microsoft.com/office/drawing/2014/main" id="{A1081473-BB93-49A4-B605-4E2053739770}"/>
                </a:ext>
                <a:ext uri="{C183D7F6-B498-43B3-948B-1728B52AA6E4}">
                  <adec:decorative xmlns=""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ln>
              <a:noFill/>
            </a:ln>
          </p:spPr>
          <p:txBody>
            <a:bodyPr/>
            <a:lstStyle/>
            <a:p>
              <a:endParaRPr lang="en-ZA"/>
            </a:p>
          </p:txBody>
        </p:sp>
      </p:grpSp>
      <p:sp>
        <p:nvSpPr>
          <p:cNvPr id="2" name="Title 1">
            <a:extLst>
              <a:ext uri="{FF2B5EF4-FFF2-40B4-BE49-F238E27FC236}">
                <a16:creationId xmlns:a16="http://schemas.microsoft.com/office/drawing/2014/main" id="{9B7AF597-62DD-D367-36D9-BE3CFD4419F3}"/>
              </a:ext>
            </a:extLst>
          </p:cNvPr>
          <p:cNvSpPr>
            <a:spLocks noGrp="1"/>
          </p:cNvSpPr>
          <p:nvPr>
            <p:ph type="title"/>
          </p:nvPr>
        </p:nvSpPr>
        <p:spPr>
          <a:xfrm>
            <a:off x="1154954" y="838200"/>
            <a:ext cx="8761413" cy="977900"/>
          </a:xfrm>
        </p:spPr>
        <p:txBody>
          <a:bodyPr>
            <a:normAutofit/>
          </a:bodyPr>
          <a:lstStyle/>
          <a:p>
            <a:pPr>
              <a:lnSpc>
                <a:spcPct val="90000"/>
              </a:lnSpc>
            </a:pPr>
            <a:r>
              <a:rPr lang="en-GB" sz="3100" i="1">
                <a:solidFill>
                  <a:srgbClr val="FFFFFF"/>
                </a:solidFill>
              </a:rPr>
              <a:t>The powers and duties of the Superintendent 7.18. are inter alia :</a:t>
            </a:r>
            <a:endParaRPr lang="en-ZA" sz="3100">
              <a:solidFill>
                <a:srgbClr val="FFFFFF"/>
              </a:solidFill>
            </a:endParaRPr>
          </a:p>
        </p:txBody>
      </p:sp>
      <p:sp>
        <p:nvSpPr>
          <p:cNvPr id="3" name="Content Placeholder 2">
            <a:extLst>
              <a:ext uri="{FF2B5EF4-FFF2-40B4-BE49-F238E27FC236}">
                <a16:creationId xmlns:a16="http://schemas.microsoft.com/office/drawing/2014/main" id="{BBE93B96-D525-3A13-EA6A-4E64572F7834}"/>
              </a:ext>
            </a:extLst>
          </p:cNvPr>
          <p:cNvSpPr>
            <a:spLocks noGrp="1"/>
          </p:cNvSpPr>
          <p:nvPr>
            <p:ph idx="1"/>
          </p:nvPr>
        </p:nvSpPr>
        <p:spPr>
          <a:xfrm>
            <a:off x="1887233" y="2603500"/>
            <a:ext cx="8417535" cy="3416300"/>
          </a:xfrm>
        </p:spPr>
        <p:txBody>
          <a:bodyPr>
            <a:normAutofit/>
          </a:bodyPr>
          <a:lstStyle/>
          <a:p>
            <a:r>
              <a:rPr lang="en-GB" dirty="0"/>
              <a:t>to lead the Circuit in spiritual matters and to be pastor to the Ministers in the Circuit and their families; </a:t>
            </a:r>
          </a:p>
          <a:p>
            <a:r>
              <a:rPr lang="en-GB" dirty="0"/>
              <a:t>to arrange the regular meeting of Ministers and to oversee their work; </a:t>
            </a:r>
          </a:p>
          <a:p>
            <a:r>
              <a:rPr lang="en-GB" dirty="0"/>
              <a:t>to oversee especially the character and effectiveness of the Leaders in leading the Classes; </a:t>
            </a:r>
          </a:p>
          <a:p>
            <a:r>
              <a:rPr lang="en-GB" dirty="0"/>
              <a:t>to preside at all official meetings of the Circuit and, when unable to attend, to depute another Minister so to preside; </a:t>
            </a:r>
          </a:p>
          <a:p>
            <a:r>
              <a:rPr lang="en-GB" dirty="0"/>
              <a:t>to submit to the Leaders’ Meeting persons to be considered for acceptance as Members of the Church, or to depute a colleague to do so;</a:t>
            </a:r>
            <a:endParaRPr lang="en-ZA" dirty="0"/>
          </a:p>
        </p:txBody>
      </p:sp>
    </p:spTree>
    <p:extLst>
      <p:ext uri="{BB962C8B-B14F-4D97-AF65-F5344CB8AC3E}">
        <p14:creationId xmlns:p14="http://schemas.microsoft.com/office/powerpoint/2010/main" val="27545270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489C7-9898-0320-1E12-34C7967EBD53}"/>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113CC550-25D2-4596-E811-FC32FC46473F}"/>
              </a:ext>
            </a:extLst>
          </p:cNvPr>
          <p:cNvSpPr>
            <a:spLocks noGrp="1"/>
          </p:cNvSpPr>
          <p:nvPr>
            <p:ph idx="1"/>
          </p:nvPr>
        </p:nvSpPr>
        <p:spPr/>
        <p:txBody>
          <a:bodyPr/>
          <a:lstStyle/>
          <a:p>
            <a:r>
              <a:rPr lang="en-GB" dirty="0"/>
              <a:t>to nominate Candidates for the Ministry; </a:t>
            </a:r>
          </a:p>
          <a:p>
            <a:r>
              <a:rPr lang="en-GB" dirty="0"/>
              <a:t>to decide whether to permit any appeal for funds made by or on behalf of organisations from elsewhere in the Connexion, or made by external organisations. Such permission must be in writing; </a:t>
            </a:r>
          </a:p>
          <a:p>
            <a:r>
              <a:rPr lang="en-GB" dirty="0"/>
              <a:t>to hold in safe custody and to keep with accuracy the Circuit records and registers of people and property and, on moving from the Superintendency, to submit these to the new Superintendent;</a:t>
            </a:r>
            <a:endParaRPr lang="en-ZA" dirty="0"/>
          </a:p>
        </p:txBody>
      </p:sp>
    </p:spTree>
    <p:extLst>
      <p:ext uri="{BB962C8B-B14F-4D97-AF65-F5344CB8AC3E}">
        <p14:creationId xmlns:p14="http://schemas.microsoft.com/office/powerpoint/2010/main" val="31261202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D0560-C1EB-A2DB-308D-5E63B7933275}"/>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C94AB4F6-8B8D-B26D-AF8E-108B81FCD054}"/>
              </a:ext>
            </a:extLst>
          </p:cNvPr>
          <p:cNvSpPr>
            <a:spLocks noGrp="1"/>
          </p:cNvSpPr>
          <p:nvPr>
            <p:ph idx="1"/>
          </p:nvPr>
        </p:nvSpPr>
        <p:spPr/>
        <p:txBody>
          <a:bodyPr>
            <a:normAutofit/>
          </a:bodyPr>
          <a:lstStyle/>
          <a:p>
            <a:r>
              <a:rPr lang="en-GB" dirty="0"/>
              <a:t>to ensure that Circuit records which are more than fifty years old be placed in the custody of the Methodist Archives at the Cory Library for Historical Research at Rhodes University. Societies and Circuits are invited to deposit objects of historical and cultural interest, such as clothing, vessels and paintings, in the care of the Albany Museum, Grahamstown. If such objects are retained locally, the Albany Museum offers advice about methods of conservation.</a:t>
            </a:r>
          </a:p>
          <a:p>
            <a:r>
              <a:rPr lang="en-GB" dirty="0"/>
              <a:t>to ensure that an exact inventory of the furniture, belonging to the Church, in each Minister’s house is prepared and periodically corrected by the Circuit Stewards and the Minister in residence;</a:t>
            </a:r>
            <a:endParaRPr lang="en-ZA" dirty="0"/>
          </a:p>
        </p:txBody>
      </p:sp>
    </p:spTree>
    <p:extLst>
      <p:ext uri="{BB962C8B-B14F-4D97-AF65-F5344CB8AC3E}">
        <p14:creationId xmlns:p14="http://schemas.microsoft.com/office/powerpoint/2010/main" val="37829184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FD60B-7B33-A3B0-1D6C-D359C0F4D334}"/>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4752538B-4F85-8BF6-1A63-1B6DC0EA5AD7}"/>
              </a:ext>
            </a:extLst>
          </p:cNvPr>
          <p:cNvSpPr>
            <a:spLocks noGrp="1"/>
          </p:cNvSpPr>
          <p:nvPr>
            <p:ph idx="1"/>
          </p:nvPr>
        </p:nvSpPr>
        <p:spPr/>
        <p:txBody>
          <a:bodyPr/>
          <a:lstStyle/>
          <a:p>
            <a:r>
              <a:rPr lang="en-GB" dirty="0"/>
              <a:t>to prepare and forward, after being approved by the Quarterly Meeting, the Reports and Schedules required by Synod or the Committees or officers appointed by the Connexional Executive; </a:t>
            </a:r>
          </a:p>
          <a:p>
            <a:r>
              <a:rPr lang="en-GB" dirty="0"/>
              <a:t>to furnish the Bishop immediately after their election with the names and addresses of the Circuit Stewards and other members elected by the Quarterly Meeting as Representatives to Synod, and with the names and addresses of their alternates; </a:t>
            </a:r>
          </a:p>
          <a:p>
            <a:r>
              <a:rPr lang="en-GB" dirty="0"/>
              <a:t>to ensure that all monies held by organisations or departments in the Circuit are reported to the Quarterly Meeting, and the accounts audited before being presented to Synod;</a:t>
            </a:r>
            <a:endParaRPr lang="en-ZA" dirty="0"/>
          </a:p>
        </p:txBody>
      </p:sp>
    </p:spTree>
    <p:extLst>
      <p:ext uri="{BB962C8B-B14F-4D97-AF65-F5344CB8AC3E}">
        <p14:creationId xmlns:p14="http://schemas.microsoft.com/office/powerpoint/2010/main" val="9883349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B9E7B-1192-E0B0-CD4E-1D7BFD6F1A8C}"/>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A5D0F084-CE7A-2A03-2CA0-248F263C4A69}"/>
              </a:ext>
            </a:extLst>
          </p:cNvPr>
          <p:cNvSpPr>
            <a:spLocks noGrp="1"/>
          </p:cNvSpPr>
          <p:nvPr>
            <p:ph idx="1"/>
          </p:nvPr>
        </p:nvSpPr>
        <p:spPr/>
        <p:txBody>
          <a:bodyPr/>
          <a:lstStyle/>
          <a:p>
            <a:r>
              <a:rPr lang="en-GB" dirty="0"/>
              <a:t>to ensure that all collections and assessments for Connexional Funds are made and remitted according to the directions of the Connexional Executive. </a:t>
            </a:r>
          </a:p>
          <a:p>
            <a:r>
              <a:rPr lang="en-GB" dirty="0"/>
              <a:t>to report all Bequests to Synod; </a:t>
            </a:r>
          </a:p>
          <a:p>
            <a:r>
              <a:rPr lang="en-GB" dirty="0"/>
              <a:t>to be responsible for preparing the Circuit Preaching Plan; </a:t>
            </a:r>
          </a:p>
          <a:p>
            <a:r>
              <a:rPr lang="en-GB" dirty="0"/>
              <a:t>to observe and carry out all official directions and regulations.</a:t>
            </a:r>
            <a:endParaRPr lang="en-ZA" dirty="0"/>
          </a:p>
        </p:txBody>
      </p:sp>
    </p:spTree>
    <p:extLst>
      <p:ext uri="{BB962C8B-B14F-4D97-AF65-F5344CB8AC3E}">
        <p14:creationId xmlns:p14="http://schemas.microsoft.com/office/powerpoint/2010/main" val="2341841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324E43EB-867C-4B35-9A5C-E435157C729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A7C0F5DA-B59F-4F13-8BB8-FFD8F2C572B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a:lstStyle/>
          <a:p>
            <a:endParaRPr lang="en-ZA"/>
          </a:p>
        </p:txBody>
      </p:sp>
      <p:sp>
        <p:nvSpPr>
          <p:cNvPr id="37" name="Freeform 5">
            <a:extLst>
              <a:ext uri="{FF2B5EF4-FFF2-40B4-BE49-F238E27FC236}">
                <a16:creationId xmlns:a16="http://schemas.microsoft.com/office/drawing/2014/main" id="{9CEA1DEC-CC9E-4776-9E08-048A15BFA6C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ZA"/>
          </a:p>
        </p:txBody>
      </p:sp>
      <p:sp>
        <p:nvSpPr>
          <p:cNvPr id="38" name="Freeform: Shape 37">
            <a:extLst>
              <a:ext uri="{FF2B5EF4-FFF2-40B4-BE49-F238E27FC236}">
                <a16:creationId xmlns:a16="http://schemas.microsoft.com/office/drawing/2014/main" id="{9CE399CF-F4B8-4832-A8CB-B93F6B1EF44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txBody>
          <a:bodyPr/>
          <a:lstStyle/>
          <a:p>
            <a:endParaRPr lang="en-ZA"/>
          </a:p>
        </p:txBody>
      </p:sp>
      <p:sp>
        <p:nvSpPr>
          <p:cNvPr id="39" name="Freeform 5">
            <a:extLst>
              <a:ext uri="{FF2B5EF4-FFF2-40B4-BE49-F238E27FC236}">
                <a16:creationId xmlns:a16="http://schemas.microsoft.com/office/drawing/2014/main" id="{1F23E73A-FDC8-462C-83C1-3AA8961449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ZA"/>
          </a:p>
        </p:txBody>
      </p:sp>
      <p:sp>
        <p:nvSpPr>
          <p:cNvPr id="2" name="Title 1">
            <a:extLst>
              <a:ext uri="{FF2B5EF4-FFF2-40B4-BE49-F238E27FC236}">
                <a16:creationId xmlns:a16="http://schemas.microsoft.com/office/drawing/2014/main" id="{0626AC7E-5DC2-0ADD-239E-F48C913822A6}"/>
              </a:ext>
            </a:extLst>
          </p:cNvPr>
          <p:cNvSpPr>
            <a:spLocks noGrp="1"/>
          </p:cNvSpPr>
          <p:nvPr>
            <p:ph type="title"/>
          </p:nvPr>
        </p:nvSpPr>
        <p:spPr>
          <a:xfrm>
            <a:off x="994087" y="1130603"/>
            <a:ext cx="3342442" cy="4596794"/>
          </a:xfrm>
        </p:spPr>
        <p:txBody>
          <a:bodyPr anchor="ctr">
            <a:normAutofit/>
          </a:bodyPr>
          <a:lstStyle/>
          <a:p>
            <a:pPr>
              <a:spcAft>
                <a:spcPts val="1800"/>
              </a:spcAft>
              <a:tabLst>
                <a:tab pos="540385" algn="l"/>
              </a:tabLst>
            </a:pPr>
            <a:r>
              <a:rPr lang="en-GB" sz="3200" b="1">
                <a:solidFill>
                  <a:srgbClr val="EBEBEB"/>
                </a:solidFill>
                <a:effectLst/>
                <a:latin typeface="Aptos" panose="020B0004020202020204" pitchFamily="34" charset="0"/>
                <a:ea typeface="Times New Roman" panose="02020603050405020304" pitchFamily="18" charset="0"/>
              </a:rPr>
              <a:t>What is a Circuit Superintendent?</a:t>
            </a:r>
            <a:endParaRPr lang="en-ZA" sz="3200">
              <a:solidFill>
                <a:srgbClr val="EBEBEB"/>
              </a:solidFill>
              <a:latin typeface="Aptos" panose="020B0004020202020204" pitchFamily="34" charset="0"/>
            </a:endParaRPr>
          </a:p>
        </p:txBody>
      </p:sp>
      <p:sp>
        <p:nvSpPr>
          <p:cNvPr id="20" name="Content Placeholder 2">
            <a:extLst>
              <a:ext uri="{FF2B5EF4-FFF2-40B4-BE49-F238E27FC236}">
                <a16:creationId xmlns:a16="http://schemas.microsoft.com/office/drawing/2014/main" id="{94D98EF1-F985-244D-4AD5-533EEEE68E8A}"/>
              </a:ext>
            </a:extLst>
          </p:cNvPr>
          <p:cNvSpPr>
            <a:spLocks noGrp="1"/>
          </p:cNvSpPr>
          <p:nvPr>
            <p:ph idx="1"/>
          </p:nvPr>
        </p:nvSpPr>
        <p:spPr>
          <a:xfrm>
            <a:off x="5290077" y="437513"/>
            <a:ext cx="5502614" cy="5954325"/>
          </a:xfrm>
        </p:spPr>
        <p:txBody>
          <a:bodyPr anchor="ctr">
            <a:normAutofit/>
          </a:bodyPr>
          <a:lstStyle/>
          <a:p>
            <a:r>
              <a:rPr lang="en-GB" sz="2000" dirty="0">
                <a:effectLst/>
                <a:latin typeface="Aptos" panose="020B0004020202020204" pitchFamily="34" charset="0"/>
                <a:ea typeface="Times New Roman" panose="02020603050405020304" pitchFamily="18" charset="0"/>
                <a:cs typeface="Times New Roman" panose="02020603050405020304" pitchFamily="18" charset="0"/>
              </a:rPr>
              <a:t>First and foremost, Superintendents are</a:t>
            </a:r>
            <a:r>
              <a:rPr lang="en-GB" sz="2000" b="1" i="1" dirty="0">
                <a:effectLst/>
                <a:latin typeface="Aptos" panose="020B0004020202020204" pitchFamily="34" charset="0"/>
                <a:ea typeface="Times New Roman" panose="02020603050405020304" pitchFamily="18" charset="0"/>
                <a:cs typeface="Times New Roman" panose="02020603050405020304" pitchFamily="18" charset="0"/>
              </a:rPr>
              <a:t> presbyters </a:t>
            </a:r>
            <a:r>
              <a:rPr lang="en-GB" sz="2000" dirty="0">
                <a:effectLst/>
                <a:latin typeface="Aptos" panose="020B0004020202020204" pitchFamily="34" charset="0"/>
                <a:ea typeface="Times New Roman" panose="02020603050405020304" pitchFamily="18" charset="0"/>
                <a:cs typeface="Times New Roman" panose="02020603050405020304" pitchFamily="18" charset="0"/>
              </a:rPr>
              <a:t>who in exercising their ministry undertake particular </a:t>
            </a:r>
            <a:r>
              <a:rPr lang="en-GB" sz="2000" b="1" dirty="0">
                <a:effectLst/>
                <a:latin typeface="Aptos" panose="020B0004020202020204" pitchFamily="34" charset="0"/>
                <a:ea typeface="Times New Roman" panose="02020603050405020304" pitchFamily="18" charset="0"/>
                <a:cs typeface="Times New Roman" panose="02020603050405020304" pitchFamily="18" charset="0"/>
              </a:rPr>
              <a:t>responsibilities </a:t>
            </a:r>
            <a:r>
              <a:rPr lang="en-GB" sz="2000" dirty="0">
                <a:effectLst/>
                <a:latin typeface="Aptos" panose="020B0004020202020204" pitchFamily="34" charset="0"/>
                <a:ea typeface="Times New Roman" panose="02020603050405020304" pitchFamily="18" charset="0"/>
                <a:cs typeface="Times New Roman" panose="02020603050405020304" pitchFamily="18" charset="0"/>
              </a:rPr>
              <a:t>on behalf of the Conference in the Circuits to which they are appointed. </a:t>
            </a:r>
          </a:p>
          <a:p>
            <a:r>
              <a:rPr lang="en-GB" sz="2000" dirty="0">
                <a:effectLst/>
                <a:latin typeface="Aptos" panose="020B0004020202020204" pitchFamily="34" charset="0"/>
                <a:ea typeface="Times New Roman" panose="02020603050405020304" pitchFamily="18" charset="0"/>
                <a:cs typeface="Times New Roman" panose="02020603050405020304" pitchFamily="18" charset="0"/>
              </a:rPr>
              <a:t>There is a central and common core to this role (MBO 7.16-18) but they express it in a variety of ways, depending on their </a:t>
            </a:r>
            <a:r>
              <a:rPr lang="en-GB" sz="2000" b="1" dirty="0">
                <a:effectLst/>
                <a:latin typeface="Aptos" panose="020B0004020202020204" pitchFamily="34" charset="0"/>
                <a:ea typeface="Times New Roman" panose="02020603050405020304" pitchFamily="18" charset="0"/>
                <a:cs typeface="Times New Roman" panose="02020603050405020304" pitchFamily="18" charset="0"/>
              </a:rPr>
              <a:t>situation,</a:t>
            </a:r>
            <a:r>
              <a:rPr lang="en-GB" sz="2000" dirty="0">
                <a:effectLst/>
                <a:latin typeface="Aptos" panose="020B0004020202020204" pitchFamily="34" charset="0"/>
                <a:ea typeface="Times New Roman" panose="02020603050405020304" pitchFamily="18" charset="0"/>
                <a:cs typeface="Times New Roman" panose="02020603050405020304" pitchFamily="18" charset="0"/>
              </a:rPr>
              <a:t> </a:t>
            </a:r>
            <a:r>
              <a:rPr lang="en-GB" sz="2000" b="1" dirty="0">
                <a:effectLst/>
                <a:latin typeface="Aptos" panose="020B0004020202020204" pitchFamily="34" charset="0"/>
                <a:ea typeface="Times New Roman" panose="02020603050405020304" pitchFamily="18" charset="0"/>
                <a:cs typeface="Times New Roman" panose="02020603050405020304" pitchFamily="18" charset="0"/>
              </a:rPr>
              <a:t>personality</a:t>
            </a:r>
            <a:r>
              <a:rPr lang="en-GB" sz="2000" dirty="0">
                <a:effectLst/>
                <a:latin typeface="Aptos" panose="020B0004020202020204" pitchFamily="34" charset="0"/>
                <a:ea typeface="Times New Roman" panose="02020603050405020304" pitchFamily="18" charset="0"/>
                <a:cs typeface="Times New Roman" panose="02020603050405020304" pitchFamily="18" charset="0"/>
              </a:rPr>
              <a:t> </a:t>
            </a:r>
            <a:r>
              <a:rPr lang="en-GB" sz="2000" b="1" dirty="0">
                <a:effectLst/>
                <a:latin typeface="Aptos" panose="020B0004020202020204" pitchFamily="34" charset="0"/>
                <a:ea typeface="Times New Roman" panose="02020603050405020304" pitchFamily="18" charset="0"/>
                <a:cs typeface="Times New Roman" panose="02020603050405020304" pitchFamily="18" charset="0"/>
              </a:rPr>
              <a:t>type</a:t>
            </a:r>
            <a:r>
              <a:rPr lang="en-GB" sz="2000" dirty="0">
                <a:effectLst/>
                <a:latin typeface="Aptos" panose="020B0004020202020204" pitchFamily="34" charset="0"/>
                <a:ea typeface="Times New Roman" panose="02020603050405020304" pitchFamily="18" charset="0"/>
                <a:cs typeface="Times New Roman" panose="02020603050405020304" pitchFamily="18" charset="0"/>
              </a:rPr>
              <a:t> and on how </a:t>
            </a:r>
            <a:r>
              <a:rPr lang="en-GB" sz="2000" b="1" dirty="0">
                <a:effectLst/>
                <a:latin typeface="Aptos" panose="020B0004020202020204" pitchFamily="34" charset="0"/>
                <a:ea typeface="Times New Roman" panose="02020603050405020304" pitchFamily="18" charset="0"/>
                <a:cs typeface="Times New Roman" panose="02020603050405020304" pitchFamily="18" charset="0"/>
              </a:rPr>
              <a:t>the fruits and gifts of the Spirit</a:t>
            </a:r>
            <a:r>
              <a:rPr lang="en-GB" sz="2000" dirty="0">
                <a:effectLst/>
                <a:latin typeface="Aptos" panose="020B0004020202020204" pitchFamily="34" charset="0"/>
                <a:ea typeface="Times New Roman" panose="02020603050405020304" pitchFamily="18" charset="0"/>
                <a:cs typeface="Times New Roman" panose="02020603050405020304" pitchFamily="18" charset="0"/>
              </a:rPr>
              <a:t> are manifested in and released through them. </a:t>
            </a:r>
          </a:p>
          <a:p>
            <a:r>
              <a:rPr lang="en-GB" sz="2000" dirty="0">
                <a:effectLst/>
                <a:latin typeface="Aptos" panose="020B0004020202020204" pitchFamily="34" charset="0"/>
                <a:ea typeface="Times New Roman" panose="02020603050405020304" pitchFamily="18" charset="0"/>
                <a:cs typeface="Times New Roman" panose="02020603050405020304" pitchFamily="18" charset="0"/>
              </a:rPr>
              <a:t>In this way they are potentially </a:t>
            </a:r>
            <a:r>
              <a:rPr lang="en-GB" sz="2000" b="1" dirty="0">
                <a:effectLst/>
                <a:latin typeface="Aptos" panose="020B0004020202020204" pitchFamily="34" charset="0"/>
                <a:ea typeface="Times New Roman" panose="02020603050405020304" pitchFamily="18" charset="0"/>
                <a:cs typeface="Times New Roman" panose="02020603050405020304" pitchFamily="18" charset="0"/>
              </a:rPr>
              <a:t>a means of grace in that they are part of God’s gift to the Church and the world. </a:t>
            </a:r>
          </a:p>
          <a:p>
            <a:endParaRPr lang="en-ZA" sz="2000" dirty="0"/>
          </a:p>
        </p:txBody>
      </p:sp>
    </p:spTree>
    <p:extLst>
      <p:ext uri="{BB962C8B-B14F-4D97-AF65-F5344CB8AC3E}">
        <p14:creationId xmlns:p14="http://schemas.microsoft.com/office/powerpoint/2010/main" val="11448082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B3EF4D6-026A-4D52-B916-967329EE3F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587"/>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5">
            <a:extLst>
              <a:ext uri="{FF2B5EF4-FFF2-40B4-BE49-F238E27FC236}">
                <a16:creationId xmlns:a16="http://schemas.microsoft.com/office/drawing/2014/main" id="{4DB4846F-6AA5-4DB3-9581-D95F22BD566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dirty="0"/>
          </a:p>
        </p:txBody>
      </p:sp>
      <p:sp>
        <p:nvSpPr>
          <p:cNvPr id="12" name="Freeform: Shape 11">
            <a:extLst>
              <a:ext uri="{FF2B5EF4-FFF2-40B4-BE49-F238E27FC236}">
                <a16:creationId xmlns:a16="http://schemas.microsoft.com/office/drawing/2014/main" id="{D54EC22E-2292-4292-A80B-E81DF64BFB2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780041"/>
            <a:ext cx="12192000" cy="5077959"/>
          </a:xfrm>
          <a:custGeom>
            <a:avLst/>
            <a:gdLst>
              <a:gd name="connsiteX0" fmla="*/ 12192000 w 12192000"/>
              <a:gd name="connsiteY0" fmla="*/ 0 h 5077959"/>
              <a:gd name="connsiteX1" fmla="*/ 12192000 w 12192000"/>
              <a:gd name="connsiteY1" fmla="*/ 1972152 h 5077959"/>
              <a:gd name="connsiteX2" fmla="*/ 12192000 w 12192000"/>
              <a:gd name="connsiteY2" fmla="*/ 2361342 h 5077959"/>
              <a:gd name="connsiteX3" fmla="*/ 12192000 w 12192000"/>
              <a:gd name="connsiteY3" fmla="*/ 5077959 h 5077959"/>
              <a:gd name="connsiteX4" fmla="*/ 0 w 12192000"/>
              <a:gd name="connsiteY4" fmla="*/ 5077959 h 5077959"/>
              <a:gd name="connsiteX5" fmla="*/ 0 w 12192000"/>
              <a:gd name="connsiteY5" fmla="*/ 2361342 h 5077959"/>
              <a:gd name="connsiteX6" fmla="*/ 0 w 12192000"/>
              <a:gd name="connsiteY6" fmla="*/ 1972152 h 5077959"/>
              <a:gd name="connsiteX7" fmla="*/ 0 w 12192000"/>
              <a:gd name="connsiteY7" fmla="*/ 12515 h 5077959"/>
              <a:gd name="connsiteX8" fmla="*/ 108623 w 12192000"/>
              <a:gd name="connsiteY8" fmla="*/ 29540 h 5077959"/>
              <a:gd name="connsiteX9" fmla="*/ 300195 w 12192000"/>
              <a:gd name="connsiteY9" fmla="*/ 56163 h 5077959"/>
              <a:gd name="connsiteX10" fmla="*/ 527528 w 12192000"/>
              <a:gd name="connsiteY10" fmla="*/ 88041 h 5077959"/>
              <a:gd name="connsiteX11" fmla="*/ 779127 w 12192000"/>
              <a:gd name="connsiteY11" fmla="*/ 121671 h 5077959"/>
              <a:gd name="connsiteX12" fmla="*/ 1062654 w 12192000"/>
              <a:gd name="connsiteY12" fmla="*/ 157052 h 5077959"/>
              <a:gd name="connsiteX13" fmla="*/ 1371726 w 12192000"/>
              <a:gd name="connsiteY13" fmla="*/ 194535 h 5077959"/>
              <a:gd name="connsiteX14" fmla="*/ 1707616 w 12192000"/>
              <a:gd name="connsiteY14" fmla="*/ 232018 h 5077959"/>
              <a:gd name="connsiteX15" fmla="*/ 2065219 w 12192000"/>
              <a:gd name="connsiteY15" fmla="*/ 270201 h 5077959"/>
              <a:gd name="connsiteX16" fmla="*/ 2450918 w 12192000"/>
              <a:gd name="connsiteY16" fmla="*/ 305583 h 5077959"/>
              <a:gd name="connsiteX17" fmla="*/ 2854496 w 12192000"/>
              <a:gd name="connsiteY17" fmla="*/ 339562 h 5077959"/>
              <a:gd name="connsiteX18" fmla="*/ 3281065 w 12192000"/>
              <a:gd name="connsiteY18" fmla="*/ 370390 h 5077959"/>
              <a:gd name="connsiteX19" fmla="*/ 3725514 w 12192000"/>
              <a:gd name="connsiteY19" fmla="*/ 399815 h 5077959"/>
              <a:gd name="connsiteX20" fmla="*/ 4189119 w 12192000"/>
              <a:gd name="connsiteY20" fmla="*/ 427490 h 5077959"/>
              <a:gd name="connsiteX21" fmla="*/ 4426671 w 12192000"/>
              <a:gd name="connsiteY21" fmla="*/ 437298 h 5077959"/>
              <a:gd name="connsiteX22" fmla="*/ 4669330 w 12192000"/>
              <a:gd name="connsiteY22" fmla="*/ 448158 h 5077959"/>
              <a:gd name="connsiteX23" fmla="*/ 4915819 w 12192000"/>
              <a:gd name="connsiteY23" fmla="*/ 458317 h 5077959"/>
              <a:gd name="connsiteX24" fmla="*/ 5163586 w 12192000"/>
              <a:gd name="connsiteY24" fmla="*/ 464973 h 5077959"/>
              <a:gd name="connsiteX25" fmla="*/ 5416461 w 12192000"/>
              <a:gd name="connsiteY25" fmla="*/ 470928 h 5077959"/>
              <a:gd name="connsiteX26" fmla="*/ 5671892 w 12192000"/>
              <a:gd name="connsiteY26" fmla="*/ 477234 h 5077959"/>
              <a:gd name="connsiteX27" fmla="*/ 5932430 w 12192000"/>
              <a:gd name="connsiteY27" fmla="*/ 481437 h 5077959"/>
              <a:gd name="connsiteX28" fmla="*/ 6195523 w 12192000"/>
              <a:gd name="connsiteY28" fmla="*/ 481437 h 5077959"/>
              <a:gd name="connsiteX29" fmla="*/ 6461170 w 12192000"/>
              <a:gd name="connsiteY29" fmla="*/ 483539 h 5077959"/>
              <a:gd name="connsiteX30" fmla="*/ 6729372 w 12192000"/>
              <a:gd name="connsiteY30" fmla="*/ 481437 h 5077959"/>
              <a:gd name="connsiteX31" fmla="*/ 7001406 w 12192000"/>
              <a:gd name="connsiteY31" fmla="*/ 477234 h 5077959"/>
              <a:gd name="connsiteX32" fmla="*/ 7273439 w 12192000"/>
              <a:gd name="connsiteY32" fmla="*/ 473380 h 5077959"/>
              <a:gd name="connsiteX33" fmla="*/ 7549303 w 12192000"/>
              <a:gd name="connsiteY33" fmla="*/ 464973 h 5077959"/>
              <a:gd name="connsiteX34" fmla="*/ 7827722 w 12192000"/>
              <a:gd name="connsiteY34" fmla="*/ 456215 h 5077959"/>
              <a:gd name="connsiteX35" fmla="*/ 8106140 w 12192000"/>
              <a:gd name="connsiteY35" fmla="*/ 446056 h 5077959"/>
              <a:gd name="connsiteX36" fmla="*/ 8387114 w 12192000"/>
              <a:gd name="connsiteY36" fmla="*/ 431694 h 5077959"/>
              <a:gd name="connsiteX37" fmla="*/ 8670640 w 12192000"/>
              <a:gd name="connsiteY37" fmla="*/ 414528 h 5077959"/>
              <a:gd name="connsiteX38" fmla="*/ 8955446 w 12192000"/>
              <a:gd name="connsiteY38" fmla="*/ 398064 h 5077959"/>
              <a:gd name="connsiteX39" fmla="*/ 9240250 w 12192000"/>
              <a:gd name="connsiteY39" fmla="*/ 377045 h 5077959"/>
              <a:gd name="connsiteX40" fmla="*/ 9528886 w 12192000"/>
              <a:gd name="connsiteY40" fmla="*/ 351823 h 5077959"/>
              <a:gd name="connsiteX41" fmla="*/ 9813691 w 12192000"/>
              <a:gd name="connsiteY41" fmla="*/ 326601 h 5077959"/>
              <a:gd name="connsiteX42" fmla="*/ 10103603 w 12192000"/>
              <a:gd name="connsiteY42" fmla="*/ 297525 h 5077959"/>
              <a:gd name="connsiteX43" fmla="*/ 10394794 w 12192000"/>
              <a:gd name="connsiteY43" fmla="*/ 265647 h 5077959"/>
              <a:gd name="connsiteX44" fmla="*/ 10682153 w 12192000"/>
              <a:gd name="connsiteY44" fmla="*/ 232018 h 5077959"/>
              <a:gd name="connsiteX45" fmla="*/ 10973344 w 12192000"/>
              <a:gd name="connsiteY45" fmla="*/ 192783 h 5077959"/>
              <a:gd name="connsiteX46" fmla="*/ 11263257 w 12192000"/>
              <a:gd name="connsiteY46" fmla="*/ 150746 h 5077959"/>
              <a:gd name="connsiteX47" fmla="*/ 11554448 w 12192000"/>
              <a:gd name="connsiteY47" fmla="*/ 109060 h 5077959"/>
              <a:gd name="connsiteX48" fmla="*/ 11844360 w 12192000"/>
              <a:gd name="connsiteY48" fmla="*/ 60367 h 5077959"/>
              <a:gd name="connsiteX49" fmla="*/ 12132996 w 12192000"/>
              <a:gd name="connsiteY49" fmla="*/ 10623 h 5077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12192000" h="5077959">
                <a:moveTo>
                  <a:pt x="12192000" y="0"/>
                </a:moveTo>
                <a:lnTo>
                  <a:pt x="12192000" y="1972152"/>
                </a:lnTo>
                <a:lnTo>
                  <a:pt x="12192000" y="2361342"/>
                </a:lnTo>
                <a:lnTo>
                  <a:pt x="12192000" y="5077959"/>
                </a:lnTo>
                <a:lnTo>
                  <a:pt x="0" y="5077959"/>
                </a:lnTo>
                <a:lnTo>
                  <a:pt x="0" y="2361342"/>
                </a:lnTo>
                <a:lnTo>
                  <a:pt x="0" y="1972152"/>
                </a:lnTo>
                <a:lnTo>
                  <a:pt x="0" y="12515"/>
                </a:lnTo>
                <a:lnTo>
                  <a:pt x="108623" y="29540"/>
                </a:lnTo>
                <a:lnTo>
                  <a:pt x="300195" y="56163"/>
                </a:lnTo>
                <a:lnTo>
                  <a:pt x="527528" y="88041"/>
                </a:lnTo>
                <a:lnTo>
                  <a:pt x="779127" y="121671"/>
                </a:lnTo>
                <a:lnTo>
                  <a:pt x="1062654" y="157052"/>
                </a:lnTo>
                <a:lnTo>
                  <a:pt x="1371726" y="194535"/>
                </a:lnTo>
                <a:lnTo>
                  <a:pt x="1707616" y="232018"/>
                </a:lnTo>
                <a:lnTo>
                  <a:pt x="2065219" y="270201"/>
                </a:lnTo>
                <a:lnTo>
                  <a:pt x="2450918" y="305583"/>
                </a:lnTo>
                <a:lnTo>
                  <a:pt x="2854496" y="339562"/>
                </a:lnTo>
                <a:lnTo>
                  <a:pt x="3281065" y="370390"/>
                </a:lnTo>
                <a:lnTo>
                  <a:pt x="3725514" y="399815"/>
                </a:lnTo>
                <a:lnTo>
                  <a:pt x="4189119" y="427490"/>
                </a:lnTo>
                <a:lnTo>
                  <a:pt x="4426671" y="437298"/>
                </a:lnTo>
                <a:lnTo>
                  <a:pt x="4669330" y="448158"/>
                </a:lnTo>
                <a:lnTo>
                  <a:pt x="4915819" y="458317"/>
                </a:lnTo>
                <a:lnTo>
                  <a:pt x="5163586" y="464973"/>
                </a:lnTo>
                <a:lnTo>
                  <a:pt x="5416461" y="470928"/>
                </a:lnTo>
                <a:lnTo>
                  <a:pt x="5671892" y="477234"/>
                </a:lnTo>
                <a:lnTo>
                  <a:pt x="5932430" y="481437"/>
                </a:lnTo>
                <a:lnTo>
                  <a:pt x="6195523" y="481437"/>
                </a:lnTo>
                <a:lnTo>
                  <a:pt x="6461170" y="483539"/>
                </a:lnTo>
                <a:lnTo>
                  <a:pt x="6729372" y="481437"/>
                </a:lnTo>
                <a:lnTo>
                  <a:pt x="7001406" y="477234"/>
                </a:lnTo>
                <a:lnTo>
                  <a:pt x="7273439" y="473380"/>
                </a:lnTo>
                <a:lnTo>
                  <a:pt x="7549303" y="464973"/>
                </a:lnTo>
                <a:lnTo>
                  <a:pt x="7827722" y="456215"/>
                </a:lnTo>
                <a:lnTo>
                  <a:pt x="8106140" y="446056"/>
                </a:lnTo>
                <a:lnTo>
                  <a:pt x="8387114" y="431694"/>
                </a:lnTo>
                <a:lnTo>
                  <a:pt x="8670640" y="414528"/>
                </a:lnTo>
                <a:lnTo>
                  <a:pt x="8955446" y="398064"/>
                </a:lnTo>
                <a:lnTo>
                  <a:pt x="9240250" y="377045"/>
                </a:lnTo>
                <a:lnTo>
                  <a:pt x="9528886" y="351823"/>
                </a:lnTo>
                <a:lnTo>
                  <a:pt x="9813691" y="326601"/>
                </a:lnTo>
                <a:lnTo>
                  <a:pt x="10103603" y="297525"/>
                </a:lnTo>
                <a:lnTo>
                  <a:pt x="10394794" y="265647"/>
                </a:lnTo>
                <a:lnTo>
                  <a:pt x="10682153" y="232018"/>
                </a:lnTo>
                <a:lnTo>
                  <a:pt x="10973344" y="192783"/>
                </a:lnTo>
                <a:lnTo>
                  <a:pt x="11263257" y="150746"/>
                </a:lnTo>
                <a:lnTo>
                  <a:pt x="11554448" y="109060"/>
                </a:lnTo>
                <a:lnTo>
                  <a:pt x="11844360" y="60367"/>
                </a:lnTo>
                <a:lnTo>
                  <a:pt x="12132996" y="10623"/>
                </a:lnTo>
                <a:close/>
              </a:path>
            </a:pathLst>
          </a:custGeom>
          <a:solidFill>
            <a:srgbClr val="FFFFFF"/>
          </a:solidFill>
          <a:ln>
            <a:noFill/>
          </a:ln>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grpSp>
        <p:nvGrpSpPr>
          <p:cNvPr id="14" name="Group 13">
            <a:extLst>
              <a:ext uri="{FF2B5EF4-FFF2-40B4-BE49-F238E27FC236}">
                <a16:creationId xmlns:a16="http://schemas.microsoft.com/office/drawing/2014/main" id="{992A2039-50D4-4D49-A79F-C82A1D913162}"/>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a:solidFill>
            <a:srgbClr val="FFFFFF"/>
          </a:solidFill>
        </p:grpSpPr>
        <p:sp>
          <p:nvSpPr>
            <p:cNvPr id="15" name="Rectangle 14">
              <a:extLst>
                <a:ext uri="{FF2B5EF4-FFF2-40B4-BE49-F238E27FC236}">
                  <a16:creationId xmlns:a16="http://schemas.microsoft.com/office/drawing/2014/main" id="{CC1C7165-8A3A-44EB-88D0-4EFA36A004E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ZA"/>
            </a:p>
          </p:txBody>
        </p:sp>
        <p:sp useBgFill="1">
          <p:nvSpPr>
            <p:cNvPr id="16" name="Freeform 5">
              <a:extLst>
                <a:ext uri="{FF2B5EF4-FFF2-40B4-BE49-F238E27FC236}">
                  <a16:creationId xmlns:a16="http://schemas.microsoft.com/office/drawing/2014/main" id="{A1081473-BB93-49A4-B605-4E2053739770}"/>
                </a:ext>
                <a:ext uri="{C183D7F6-B498-43B3-948B-1728B52AA6E4}">
                  <adec:decorative xmlns=""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ln>
              <a:noFill/>
            </a:ln>
          </p:spPr>
          <p:txBody>
            <a:bodyPr/>
            <a:lstStyle/>
            <a:p>
              <a:endParaRPr lang="en-ZA"/>
            </a:p>
          </p:txBody>
        </p:sp>
      </p:grpSp>
      <p:sp>
        <p:nvSpPr>
          <p:cNvPr id="2" name="Title 1">
            <a:extLst>
              <a:ext uri="{FF2B5EF4-FFF2-40B4-BE49-F238E27FC236}">
                <a16:creationId xmlns:a16="http://schemas.microsoft.com/office/drawing/2014/main" id="{6F83CE3C-68B8-BE5C-5AD4-FEE31910201D}"/>
              </a:ext>
            </a:extLst>
          </p:cNvPr>
          <p:cNvSpPr>
            <a:spLocks noGrp="1"/>
          </p:cNvSpPr>
          <p:nvPr>
            <p:ph type="title"/>
          </p:nvPr>
        </p:nvSpPr>
        <p:spPr>
          <a:xfrm>
            <a:off x="1154954" y="838200"/>
            <a:ext cx="8761413" cy="977900"/>
          </a:xfrm>
        </p:spPr>
        <p:txBody>
          <a:bodyPr>
            <a:normAutofit/>
          </a:bodyPr>
          <a:lstStyle/>
          <a:p>
            <a:pPr>
              <a:lnSpc>
                <a:spcPct val="90000"/>
              </a:lnSpc>
            </a:pPr>
            <a:r>
              <a:rPr lang="en-GB" sz="3100" i="1">
                <a:solidFill>
                  <a:srgbClr val="FFFFFF"/>
                </a:solidFill>
              </a:rPr>
              <a:t>The powers and duties of the Quarterly Meeting are inter alia:</a:t>
            </a:r>
            <a:endParaRPr lang="en-ZA" sz="3100">
              <a:solidFill>
                <a:srgbClr val="FFFFFF"/>
              </a:solidFill>
            </a:endParaRPr>
          </a:p>
        </p:txBody>
      </p:sp>
      <p:sp>
        <p:nvSpPr>
          <p:cNvPr id="3" name="Content Placeholder 2">
            <a:extLst>
              <a:ext uri="{FF2B5EF4-FFF2-40B4-BE49-F238E27FC236}">
                <a16:creationId xmlns:a16="http://schemas.microsoft.com/office/drawing/2014/main" id="{B0CDAC7D-1070-E2AF-DF09-1F4A34A5EFD6}"/>
              </a:ext>
            </a:extLst>
          </p:cNvPr>
          <p:cNvSpPr>
            <a:spLocks noGrp="1"/>
          </p:cNvSpPr>
          <p:nvPr>
            <p:ph idx="1"/>
          </p:nvPr>
        </p:nvSpPr>
        <p:spPr>
          <a:xfrm>
            <a:off x="1887233" y="2603500"/>
            <a:ext cx="8417535" cy="3416300"/>
          </a:xfrm>
        </p:spPr>
        <p:txBody>
          <a:bodyPr>
            <a:normAutofit/>
          </a:bodyPr>
          <a:lstStyle/>
          <a:p>
            <a:r>
              <a:rPr lang="en-GB" dirty="0"/>
              <a:t>to spread the Gospel and extend the work of the Church especially by planning, promoting and monitoring the spiritual life and the mission of the Church in the Circuit; </a:t>
            </a:r>
          </a:p>
          <a:p>
            <a:r>
              <a:rPr lang="en-GB" dirty="0"/>
              <a:t>to control and administer the affairs of the Circuit; </a:t>
            </a:r>
          </a:p>
          <a:p>
            <a:r>
              <a:rPr lang="en-GB" dirty="0"/>
              <a:t>to appoint Circuit Mission Groups and monitor their activities; </a:t>
            </a:r>
          </a:p>
          <a:p>
            <a:r>
              <a:rPr lang="en-GB" dirty="0"/>
              <a:t>to receive, consider and act upon spiritual, numerical and financial reports of the Societies in the Circuit, and of Women’s, Men’s and Youth work in the Circuit, and of such Units of the Church as are required to operate within the Circuit, as well as any other societies and organisations in connection with the Societies;</a:t>
            </a:r>
            <a:endParaRPr lang="en-ZA" dirty="0"/>
          </a:p>
        </p:txBody>
      </p:sp>
    </p:spTree>
    <p:extLst>
      <p:ext uri="{BB962C8B-B14F-4D97-AF65-F5344CB8AC3E}">
        <p14:creationId xmlns:p14="http://schemas.microsoft.com/office/powerpoint/2010/main" val="28991662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E730B-0F4F-7BF9-A999-CC67B3AD646F}"/>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C43BC703-878C-752D-5456-E1C8CE3F64F7}"/>
              </a:ext>
            </a:extLst>
          </p:cNvPr>
          <p:cNvSpPr>
            <a:spLocks noGrp="1"/>
          </p:cNvSpPr>
          <p:nvPr>
            <p:ph idx="1"/>
          </p:nvPr>
        </p:nvSpPr>
        <p:spPr/>
        <p:txBody>
          <a:bodyPr>
            <a:normAutofit/>
          </a:bodyPr>
          <a:lstStyle/>
          <a:p>
            <a:r>
              <a:rPr lang="en-GB" dirty="0"/>
              <a:t>to elect by majority vote, after nomination by the meeting, up to four Circuit Stewards and to give them authority jointly to operate upon the banking account of the Circuit; </a:t>
            </a:r>
          </a:p>
          <a:p>
            <a:r>
              <a:rPr lang="en-GB" dirty="0"/>
              <a:t>to appoint a Secretary to the Meeting; </a:t>
            </a:r>
          </a:p>
          <a:p>
            <a:r>
              <a:rPr lang="en-GB" dirty="0"/>
              <a:t>to appoint a Circuit Auditor and, if considered necessary by the Meeting, a Circuit Treasurer; </a:t>
            </a:r>
          </a:p>
          <a:p>
            <a:r>
              <a:rPr lang="en-GB" dirty="0"/>
              <a:t>the Circuit Treasurer shall be appointed after careful consultation between the Superintendent Minister and the Circuit Stewards and ratified at the October Quarterly Meeting. The appointment shall be for a 3 (three) year term renewable up to a maximum of 3 (three) terms;</a:t>
            </a:r>
            <a:endParaRPr lang="en-ZA" dirty="0"/>
          </a:p>
        </p:txBody>
      </p:sp>
    </p:spTree>
    <p:extLst>
      <p:ext uri="{BB962C8B-B14F-4D97-AF65-F5344CB8AC3E}">
        <p14:creationId xmlns:p14="http://schemas.microsoft.com/office/powerpoint/2010/main" val="18948860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8CB2B-CC00-3181-5F1F-9EBBBB1F0AC0}"/>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0E33CBDC-77F4-9078-765C-D791C7A8800B}"/>
              </a:ext>
            </a:extLst>
          </p:cNvPr>
          <p:cNvSpPr>
            <a:spLocks noGrp="1"/>
          </p:cNvSpPr>
          <p:nvPr>
            <p:ph idx="1"/>
          </p:nvPr>
        </p:nvSpPr>
        <p:spPr/>
        <p:txBody>
          <a:bodyPr>
            <a:normAutofit/>
          </a:bodyPr>
          <a:lstStyle/>
          <a:p>
            <a:r>
              <a:rPr lang="en-GB" dirty="0"/>
              <a:t>to appoint, if considered necessary, a Circuit Finance Committee to assist in the management of Circuit finances. Such a Committee shall be representative of the Societies in the Circuit; </a:t>
            </a:r>
          </a:p>
          <a:p>
            <a:r>
              <a:rPr lang="en-GB" dirty="0"/>
              <a:t>to make provision for Circuit expenses and to pay, through the Circuit Stewards, all claims on Circuit funds including traveling expenses within the Circuit, the amounts due to Connexional Funds and the stipends and other allowances of the Ministers; </a:t>
            </a:r>
          </a:p>
          <a:p>
            <a:r>
              <a:rPr lang="en-GB" dirty="0"/>
              <a:t>to consider paying an allowance in lieu of rent to Ministers who provide their own accommodation; </a:t>
            </a:r>
          </a:p>
          <a:p>
            <a:r>
              <a:rPr lang="en-GB" dirty="0"/>
              <a:t>to receive reports of contributions of the Circuit to Connexional Funds; </a:t>
            </a:r>
            <a:endParaRPr lang="en-ZA" dirty="0"/>
          </a:p>
        </p:txBody>
      </p:sp>
    </p:spTree>
    <p:extLst>
      <p:ext uri="{BB962C8B-B14F-4D97-AF65-F5344CB8AC3E}">
        <p14:creationId xmlns:p14="http://schemas.microsoft.com/office/powerpoint/2010/main" val="1805586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B8BEF-9E94-A457-36ED-9A50BCA4CF92}"/>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AFB96607-E471-75FF-546B-F7B637B0AE56}"/>
              </a:ext>
            </a:extLst>
          </p:cNvPr>
          <p:cNvSpPr>
            <a:spLocks noGrp="1"/>
          </p:cNvSpPr>
          <p:nvPr>
            <p:ph idx="1"/>
          </p:nvPr>
        </p:nvSpPr>
        <p:spPr/>
        <p:txBody>
          <a:bodyPr>
            <a:normAutofit fontScale="92500" lnSpcReduction="20000"/>
          </a:bodyPr>
          <a:lstStyle/>
          <a:p>
            <a:r>
              <a:rPr lang="en-GB" dirty="0"/>
              <a:t>to approve or otherwise Candidates for the Ministry nominated by the Superintendent; </a:t>
            </a:r>
          </a:p>
          <a:p>
            <a:r>
              <a:rPr lang="en-GB" dirty="0"/>
              <a:t>to invite, upon the nomination of the Circuit Stewards, Ministers to labour in the Circuit; </a:t>
            </a:r>
          </a:p>
          <a:p>
            <a:r>
              <a:rPr lang="en-GB" dirty="0"/>
              <a:t>to appoint Lay pastoral staff to work in the Societies; </a:t>
            </a:r>
          </a:p>
          <a:p>
            <a:r>
              <a:rPr lang="en-GB" dirty="0"/>
              <a:t>to make recommendations to Synod; </a:t>
            </a:r>
          </a:p>
          <a:p>
            <a:r>
              <a:rPr lang="en-GB" dirty="0"/>
              <a:t>to consider and act upon such matters as may be referred to it by Conference, the Connexional Executive or Synod; </a:t>
            </a:r>
          </a:p>
          <a:p>
            <a:r>
              <a:rPr lang="en-GB" dirty="0"/>
              <a:t>to elect representatives to Synod and to elect an alternate should a Circuit Steward not be able to attend Synod; </a:t>
            </a:r>
          </a:p>
          <a:p>
            <a:r>
              <a:rPr lang="en-GB" dirty="0"/>
              <a:t>to approve the necessary reports and schedules for submission to Synod;</a:t>
            </a:r>
            <a:endParaRPr lang="en-ZA" dirty="0"/>
          </a:p>
        </p:txBody>
      </p:sp>
    </p:spTree>
    <p:extLst>
      <p:ext uri="{BB962C8B-B14F-4D97-AF65-F5344CB8AC3E}">
        <p14:creationId xmlns:p14="http://schemas.microsoft.com/office/powerpoint/2010/main" val="11954936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4507D-9BE7-E5FC-4849-5B5480498181}"/>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F331BB70-5956-6639-DED1-B88BEFE62FE1}"/>
              </a:ext>
            </a:extLst>
          </p:cNvPr>
          <p:cNvSpPr>
            <a:spLocks noGrp="1"/>
          </p:cNvSpPr>
          <p:nvPr>
            <p:ph idx="1"/>
          </p:nvPr>
        </p:nvSpPr>
        <p:spPr/>
        <p:txBody>
          <a:bodyPr/>
          <a:lstStyle/>
          <a:p>
            <a:r>
              <a:rPr lang="en-GB" dirty="0"/>
              <a:t>to appoint a Treasurer to the Ministerial Students’ Fund, who shall promote the interests of the Fund and solicit subscriptions on its behalf; </a:t>
            </a:r>
          </a:p>
          <a:p>
            <a:r>
              <a:rPr lang="en-GB" dirty="0"/>
              <a:t>to perform and discharge the functions and duties of a Circuit Local Preachers’ Meeting where there is no such Meeting; </a:t>
            </a:r>
          </a:p>
          <a:p>
            <a:r>
              <a:rPr lang="en-GB" dirty="0"/>
              <a:t>to perform and discharge the functions and duties of a Local Trust Properties Committee where there is no such Committee; </a:t>
            </a:r>
          </a:p>
          <a:p>
            <a:r>
              <a:rPr lang="en-GB" dirty="0"/>
              <a:t>to consider necessary changes in times of services on the Lord’s Day in consultation with the Local Preachers’ Meeting.</a:t>
            </a:r>
            <a:endParaRPr lang="en-ZA" dirty="0"/>
          </a:p>
        </p:txBody>
      </p:sp>
    </p:spTree>
    <p:extLst>
      <p:ext uri="{BB962C8B-B14F-4D97-AF65-F5344CB8AC3E}">
        <p14:creationId xmlns:p14="http://schemas.microsoft.com/office/powerpoint/2010/main" val="19502737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FD859-B775-6E6B-271D-E1F2C5D5BB49}"/>
              </a:ext>
            </a:extLst>
          </p:cNvPr>
          <p:cNvSpPr>
            <a:spLocks noGrp="1"/>
          </p:cNvSpPr>
          <p:nvPr>
            <p:ph type="title"/>
          </p:nvPr>
        </p:nvSpPr>
        <p:spPr/>
        <p:txBody>
          <a:bodyPr/>
          <a:lstStyle/>
          <a:p>
            <a:r>
              <a:rPr lang="en-GB" dirty="0"/>
              <a:t>Conclusion </a:t>
            </a:r>
            <a:endParaRPr lang="en-ZA" dirty="0"/>
          </a:p>
        </p:txBody>
      </p:sp>
      <p:sp>
        <p:nvSpPr>
          <p:cNvPr id="3" name="Content Placeholder 2">
            <a:extLst>
              <a:ext uri="{FF2B5EF4-FFF2-40B4-BE49-F238E27FC236}">
                <a16:creationId xmlns:a16="http://schemas.microsoft.com/office/drawing/2014/main" id="{FA5B00A1-0800-F769-CE94-3B7BFB499D2A}"/>
              </a:ext>
            </a:extLst>
          </p:cNvPr>
          <p:cNvSpPr>
            <a:spLocks noGrp="1"/>
          </p:cNvSpPr>
          <p:nvPr>
            <p:ph idx="1"/>
          </p:nvPr>
        </p:nvSpPr>
        <p:spPr/>
        <p:txBody>
          <a:bodyPr/>
          <a:lstStyle/>
          <a:p>
            <a:r>
              <a:rPr lang="en-GB" sz="2400" dirty="0"/>
              <a:t>The Superintendent is a presbyter, but one with a particular role in the context of the circuit. She or he is looked to as an enabler of vision, leadership and co-ordination in matters affecting the life and mission of the circuit as a whole. He or she is also expected to have a ‘representative’ role in relation to ecumenical partners, the district and the connexion. This representative role is two-way, involving representing the circuit to these bodies, and these bodies to the circuit. </a:t>
            </a:r>
            <a:endParaRPr lang="en-ZA" sz="2400" dirty="0"/>
          </a:p>
          <a:p>
            <a:endParaRPr lang="en-ZA" dirty="0"/>
          </a:p>
        </p:txBody>
      </p:sp>
    </p:spTree>
    <p:extLst>
      <p:ext uri="{BB962C8B-B14F-4D97-AF65-F5344CB8AC3E}">
        <p14:creationId xmlns:p14="http://schemas.microsoft.com/office/powerpoint/2010/main" val="35849944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CAAAD28-B0C2-0474-F8E9-EBEBE2A188B5}"/>
              </a:ext>
            </a:extLst>
          </p:cNvPr>
          <p:cNvSpPr>
            <a:spLocks noGrp="1"/>
          </p:cNvSpPr>
          <p:nvPr>
            <p:ph type="ctrTitle"/>
          </p:nvPr>
        </p:nvSpPr>
        <p:spPr/>
        <p:txBody>
          <a:bodyPr/>
          <a:lstStyle/>
          <a:p>
            <a:r>
              <a:rPr lang="en-ZA"/>
              <a:t>Thank You</a:t>
            </a:r>
          </a:p>
        </p:txBody>
      </p:sp>
      <p:sp>
        <p:nvSpPr>
          <p:cNvPr id="5" name="Subtitle 4">
            <a:extLst>
              <a:ext uri="{FF2B5EF4-FFF2-40B4-BE49-F238E27FC236}">
                <a16:creationId xmlns:a16="http://schemas.microsoft.com/office/drawing/2014/main" id="{68056972-B16A-51B9-4A2E-00D39E7F3903}"/>
              </a:ext>
            </a:extLst>
          </p:cNvPr>
          <p:cNvSpPr>
            <a:spLocks noGrp="1"/>
          </p:cNvSpPr>
          <p:nvPr>
            <p:ph type="subTitle" idx="1"/>
          </p:nvPr>
        </p:nvSpPr>
        <p:spPr/>
        <p:txBody>
          <a:bodyPr/>
          <a:lstStyle/>
          <a:p>
            <a:endParaRPr lang="en-ZA"/>
          </a:p>
        </p:txBody>
      </p:sp>
    </p:spTree>
    <p:extLst>
      <p:ext uri="{BB962C8B-B14F-4D97-AF65-F5344CB8AC3E}">
        <p14:creationId xmlns:p14="http://schemas.microsoft.com/office/powerpoint/2010/main" val="2708019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FB3EF4D6-026A-4D52-B916-967329EE3F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587"/>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5">
            <a:extLst>
              <a:ext uri="{FF2B5EF4-FFF2-40B4-BE49-F238E27FC236}">
                <a16:creationId xmlns:a16="http://schemas.microsoft.com/office/drawing/2014/main" id="{4DB4846F-6AA5-4DB3-9581-D95F22BD566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dirty="0"/>
          </a:p>
        </p:txBody>
      </p:sp>
      <p:sp>
        <p:nvSpPr>
          <p:cNvPr id="33" name="Freeform: Shape 32">
            <a:extLst>
              <a:ext uri="{FF2B5EF4-FFF2-40B4-BE49-F238E27FC236}">
                <a16:creationId xmlns:a16="http://schemas.microsoft.com/office/drawing/2014/main" id="{D54EC22E-2292-4292-A80B-E81DF64BFB2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780041"/>
            <a:ext cx="12192000" cy="5077959"/>
          </a:xfrm>
          <a:custGeom>
            <a:avLst/>
            <a:gdLst>
              <a:gd name="connsiteX0" fmla="*/ 12192000 w 12192000"/>
              <a:gd name="connsiteY0" fmla="*/ 0 h 5077959"/>
              <a:gd name="connsiteX1" fmla="*/ 12192000 w 12192000"/>
              <a:gd name="connsiteY1" fmla="*/ 1972152 h 5077959"/>
              <a:gd name="connsiteX2" fmla="*/ 12192000 w 12192000"/>
              <a:gd name="connsiteY2" fmla="*/ 2361342 h 5077959"/>
              <a:gd name="connsiteX3" fmla="*/ 12192000 w 12192000"/>
              <a:gd name="connsiteY3" fmla="*/ 5077959 h 5077959"/>
              <a:gd name="connsiteX4" fmla="*/ 0 w 12192000"/>
              <a:gd name="connsiteY4" fmla="*/ 5077959 h 5077959"/>
              <a:gd name="connsiteX5" fmla="*/ 0 w 12192000"/>
              <a:gd name="connsiteY5" fmla="*/ 2361342 h 5077959"/>
              <a:gd name="connsiteX6" fmla="*/ 0 w 12192000"/>
              <a:gd name="connsiteY6" fmla="*/ 1972152 h 5077959"/>
              <a:gd name="connsiteX7" fmla="*/ 0 w 12192000"/>
              <a:gd name="connsiteY7" fmla="*/ 12515 h 5077959"/>
              <a:gd name="connsiteX8" fmla="*/ 108623 w 12192000"/>
              <a:gd name="connsiteY8" fmla="*/ 29540 h 5077959"/>
              <a:gd name="connsiteX9" fmla="*/ 300195 w 12192000"/>
              <a:gd name="connsiteY9" fmla="*/ 56163 h 5077959"/>
              <a:gd name="connsiteX10" fmla="*/ 527528 w 12192000"/>
              <a:gd name="connsiteY10" fmla="*/ 88041 h 5077959"/>
              <a:gd name="connsiteX11" fmla="*/ 779127 w 12192000"/>
              <a:gd name="connsiteY11" fmla="*/ 121671 h 5077959"/>
              <a:gd name="connsiteX12" fmla="*/ 1062654 w 12192000"/>
              <a:gd name="connsiteY12" fmla="*/ 157052 h 5077959"/>
              <a:gd name="connsiteX13" fmla="*/ 1371726 w 12192000"/>
              <a:gd name="connsiteY13" fmla="*/ 194535 h 5077959"/>
              <a:gd name="connsiteX14" fmla="*/ 1707616 w 12192000"/>
              <a:gd name="connsiteY14" fmla="*/ 232018 h 5077959"/>
              <a:gd name="connsiteX15" fmla="*/ 2065219 w 12192000"/>
              <a:gd name="connsiteY15" fmla="*/ 270201 h 5077959"/>
              <a:gd name="connsiteX16" fmla="*/ 2450918 w 12192000"/>
              <a:gd name="connsiteY16" fmla="*/ 305583 h 5077959"/>
              <a:gd name="connsiteX17" fmla="*/ 2854496 w 12192000"/>
              <a:gd name="connsiteY17" fmla="*/ 339562 h 5077959"/>
              <a:gd name="connsiteX18" fmla="*/ 3281065 w 12192000"/>
              <a:gd name="connsiteY18" fmla="*/ 370390 h 5077959"/>
              <a:gd name="connsiteX19" fmla="*/ 3725514 w 12192000"/>
              <a:gd name="connsiteY19" fmla="*/ 399815 h 5077959"/>
              <a:gd name="connsiteX20" fmla="*/ 4189119 w 12192000"/>
              <a:gd name="connsiteY20" fmla="*/ 427490 h 5077959"/>
              <a:gd name="connsiteX21" fmla="*/ 4426671 w 12192000"/>
              <a:gd name="connsiteY21" fmla="*/ 437298 h 5077959"/>
              <a:gd name="connsiteX22" fmla="*/ 4669330 w 12192000"/>
              <a:gd name="connsiteY22" fmla="*/ 448158 h 5077959"/>
              <a:gd name="connsiteX23" fmla="*/ 4915819 w 12192000"/>
              <a:gd name="connsiteY23" fmla="*/ 458317 h 5077959"/>
              <a:gd name="connsiteX24" fmla="*/ 5163586 w 12192000"/>
              <a:gd name="connsiteY24" fmla="*/ 464973 h 5077959"/>
              <a:gd name="connsiteX25" fmla="*/ 5416461 w 12192000"/>
              <a:gd name="connsiteY25" fmla="*/ 470928 h 5077959"/>
              <a:gd name="connsiteX26" fmla="*/ 5671892 w 12192000"/>
              <a:gd name="connsiteY26" fmla="*/ 477234 h 5077959"/>
              <a:gd name="connsiteX27" fmla="*/ 5932430 w 12192000"/>
              <a:gd name="connsiteY27" fmla="*/ 481437 h 5077959"/>
              <a:gd name="connsiteX28" fmla="*/ 6195523 w 12192000"/>
              <a:gd name="connsiteY28" fmla="*/ 481437 h 5077959"/>
              <a:gd name="connsiteX29" fmla="*/ 6461170 w 12192000"/>
              <a:gd name="connsiteY29" fmla="*/ 483539 h 5077959"/>
              <a:gd name="connsiteX30" fmla="*/ 6729372 w 12192000"/>
              <a:gd name="connsiteY30" fmla="*/ 481437 h 5077959"/>
              <a:gd name="connsiteX31" fmla="*/ 7001406 w 12192000"/>
              <a:gd name="connsiteY31" fmla="*/ 477234 h 5077959"/>
              <a:gd name="connsiteX32" fmla="*/ 7273439 w 12192000"/>
              <a:gd name="connsiteY32" fmla="*/ 473380 h 5077959"/>
              <a:gd name="connsiteX33" fmla="*/ 7549303 w 12192000"/>
              <a:gd name="connsiteY33" fmla="*/ 464973 h 5077959"/>
              <a:gd name="connsiteX34" fmla="*/ 7827722 w 12192000"/>
              <a:gd name="connsiteY34" fmla="*/ 456215 h 5077959"/>
              <a:gd name="connsiteX35" fmla="*/ 8106140 w 12192000"/>
              <a:gd name="connsiteY35" fmla="*/ 446056 h 5077959"/>
              <a:gd name="connsiteX36" fmla="*/ 8387114 w 12192000"/>
              <a:gd name="connsiteY36" fmla="*/ 431694 h 5077959"/>
              <a:gd name="connsiteX37" fmla="*/ 8670640 w 12192000"/>
              <a:gd name="connsiteY37" fmla="*/ 414528 h 5077959"/>
              <a:gd name="connsiteX38" fmla="*/ 8955446 w 12192000"/>
              <a:gd name="connsiteY38" fmla="*/ 398064 h 5077959"/>
              <a:gd name="connsiteX39" fmla="*/ 9240250 w 12192000"/>
              <a:gd name="connsiteY39" fmla="*/ 377045 h 5077959"/>
              <a:gd name="connsiteX40" fmla="*/ 9528886 w 12192000"/>
              <a:gd name="connsiteY40" fmla="*/ 351823 h 5077959"/>
              <a:gd name="connsiteX41" fmla="*/ 9813691 w 12192000"/>
              <a:gd name="connsiteY41" fmla="*/ 326601 h 5077959"/>
              <a:gd name="connsiteX42" fmla="*/ 10103603 w 12192000"/>
              <a:gd name="connsiteY42" fmla="*/ 297525 h 5077959"/>
              <a:gd name="connsiteX43" fmla="*/ 10394794 w 12192000"/>
              <a:gd name="connsiteY43" fmla="*/ 265647 h 5077959"/>
              <a:gd name="connsiteX44" fmla="*/ 10682153 w 12192000"/>
              <a:gd name="connsiteY44" fmla="*/ 232018 h 5077959"/>
              <a:gd name="connsiteX45" fmla="*/ 10973344 w 12192000"/>
              <a:gd name="connsiteY45" fmla="*/ 192783 h 5077959"/>
              <a:gd name="connsiteX46" fmla="*/ 11263257 w 12192000"/>
              <a:gd name="connsiteY46" fmla="*/ 150746 h 5077959"/>
              <a:gd name="connsiteX47" fmla="*/ 11554448 w 12192000"/>
              <a:gd name="connsiteY47" fmla="*/ 109060 h 5077959"/>
              <a:gd name="connsiteX48" fmla="*/ 11844360 w 12192000"/>
              <a:gd name="connsiteY48" fmla="*/ 60367 h 5077959"/>
              <a:gd name="connsiteX49" fmla="*/ 12132996 w 12192000"/>
              <a:gd name="connsiteY49" fmla="*/ 10623 h 5077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12192000" h="5077959">
                <a:moveTo>
                  <a:pt x="12192000" y="0"/>
                </a:moveTo>
                <a:lnTo>
                  <a:pt x="12192000" y="1972152"/>
                </a:lnTo>
                <a:lnTo>
                  <a:pt x="12192000" y="2361342"/>
                </a:lnTo>
                <a:lnTo>
                  <a:pt x="12192000" y="5077959"/>
                </a:lnTo>
                <a:lnTo>
                  <a:pt x="0" y="5077959"/>
                </a:lnTo>
                <a:lnTo>
                  <a:pt x="0" y="2361342"/>
                </a:lnTo>
                <a:lnTo>
                  <a:pt x="0" y="1972152"/>
                </a:lnTo>
                <a:lnTo>
                  <a:pt x="0" y="12515"/>
                </a:lnTo>
                <a:lnTo>
                  <a:pt x="108623" y="29540"/>
                </a:lnTo>
                <a:lnTo>
                  <a:pt x="300195" y="56163"/>
                </a:lnTo>
                <a:lnTo>
                  <a:pt x="527528" y="88041"/>
                </a:lnTo>
                <a:lnTo>
                  <a:pt x="779127" y="121671"/>
                </a:lnTo>
                <a:lnTo>
                  <a:pt x="1062654" y="157052"/>
                </a:lnTo>
                <a:lnTo>
                  <a:pt x="1371726" y="194535"/>
                </a:lnTo>
                <a:lnTo>
                  <a:pt x="1707616" y="232018"/>
                </a:lnTo>
                <a:lnTo>
                  <a:pt x="2065219" y="270201"/>
                </a:lnTo>
                <a:lnTo>
                  <a:pt x="2450918" y="305583"/>
                </a:lnTo>
                <a:lnTo>
                  <a:pt x="2854496" y="339562"/>
                </a:lnTo>
                <a:lnTo>
                  <a:pt x="3281065" y="370390"/>
                </a:lnTo>
                <a:lnTo>
                  <a:pt x="3725514" y="399815"/>
                </a:lnTo>
                <a:lnTo>
                  <a:pt x="4189119" y="427490"/>
                </a:lnTo>
                <a:lnTo>
                  <a:pt x="4426671" y="437298"/>
                </a:lnTo>
                <a:lnTo>
                  <a:pt x="4669330" y="448158"/>
                </a:lnTo>
                <a:lnTo>
                  <a:pt x="4915819" y="458317"/>
                </a:lnTo>
                <a:lnTo>
                  <a:pt x="5163586" y="464973"/>
                </a:lnTo>
                <a:lnTo>
                  <a:pt x="5416461" y="470928"/>
                </a:lnTo>
                <a:lnTo>
                  <a:pt x="5671892" y="477234"/>
                </a:lnTo>
                <a:lnTo>
                  <a:pt x="5932430" y="481437"/>
                </a:lnTo>
                <a:lnTo>
                  <a:pt x="6195523" y="481437"/>
                </a:lnTo>
                <a:lnTo>
                  <a:pt x="6461170" y="483539"/>
                </a:lnTo>
                <a:lnTo>
                  <a:pt x="6729372" y="481437"/>
                </a:lnTo>
                <a:lnTo>
                  <a:pt x="7001406" y="477234"/>
                </a:lnTo>
                <a:lnTo>
                  <a:pt x="7273439" y="473380"/>
                </a:lnTo>
                <a:lnTo>
                  <a:pt x="7549303" y="464973"/>
                </a:lnTo>
                <a:lnTo>
                  <a:pt x="7827722" y="456215"/>
                </a:lnTo>
                <a:lnTo>
                  <a:pt x="8106140" y="446056"/>
                </a:lnTo>
                <a:lnTo>
                  <a:pt x="8387114" y="431694"/>
                </a:lnTo>
                <a:lnTo>
                  <a:pt x="8670640" y="414528"/>
                </a:lnTo>
                <a:lnTo>
                  <a:pt x="8955446" y="398064"/>
                </a:lnTo>
                <a:lnTo>
                  <a:pt x="9240250" y="377045"/>
                </a:lnTo>
                <a:lnTo>
                  <a:pt x="9528886" y="351823"/>
                </a:lnTo>
                <a:lnTo>
                  <a:pt x="9813691" y="326601"/>
                </a:lnTo>
                <a:lnTo>
                  <a:pt x="10103603" y="297525"/>
                </a:lnTo>
                <a:lnTo>
                  <a:pt x="10394794" y="265647"/>
                </a:lnTo>
                <a:lnTo>
                  <a:pt x="10682153" y="232018"/>
                </a:lnTo>
                <a:lnTo>
                  <a:pt x="10973344" y="192783"/>
                </a:lnTo>
                <a:lnTo>
                  <a:pt x="11263257" y="150746"/>
                </a:lnTo>
                <a:lnTo>
                  <a:pt x="11554448" y="109060"/>
                </a:lnTo>
                <a:lnTo>
                  <a:pt x="11844360" y="60367"/>
                </a:lnTo>
                <a:lnTo>
                  <a:pt x="12132996" y="10623"/>
                </a:lnTo>
                <a:close/>
              </a:path>
            </a:pathLst>
          </a:custGeom>
          <a:solidFill>
            <a:srgbClr val="FFFFFF"/>
          </a:solidFill>
          <a:ln>
            <a:noFill/>
          </a:ln>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grpSp>
        <p:nvGrpSpPr>
          <p:cNvPr id="34" name="Group 33">
            <a:extLst>
              <a:ext uri="{FF2B5EF4-FFF2-40B4-BE49-F238E27FC236}">
                <a16:creationId xmlns:a16="http://schemas.microsoft.com/office/drawing/2014/main" id="{992A2039-50D4-4D49-A79F-C82A1D913162}"/>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a:solidFill>
            <a:srgbClr val="FFFFFF"/>
          </a:solidFill>
        </p:grpSpPr>
        <p:sp>
          <p:nvSpPr>
            <p:cNvPr id="28" name="Rectangle 27">
              <a:extLst>
                <a:ext uri="{FF2B5EF4-FFF2-40B4-BE49-F238E27FC236}">
                  <a16:creationId xmlns:a16="http://schemas.microsoft.com/office/drawing/2014/main" id="{CC1C7165-8A3A-44EB-88D0-4EFA36A004E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ZA"/>
            </a:p>
          </p:txBody>
        </p:sp>
        <p:sp useBgFill="1">
          <p:nvSpPr>
            <p:cNvPr id="35" name="Freeform 5">
              <a:extLst>
                <a:ext uri="{FF2B5EF4-FFF2-40B4-BE49-F238E27FC236}">
                  <a16:creationId xmlns:a16="http://schemas.microsoft.com/office/drawing/2014/main" id="{A1081473-BB93-49A4-B605-4E2053739770}"/>
                </a:ext>
                <a:ext uri="{C183D7F6-B498-43B3-948B-1728B52AA6E4}">
                  <adec:decorative xmlns=""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ln>
              <a:noFill/>
            </a:ln>
          </p:spPr>
          <p:txBody>
            <a:bodyPr/>
            <a:lstStyle/>
            <a:p>
              <a:endParaRPr lang="en-ZA"/>
            </a:p>
          </p:txBody>
        </p:sp>
      </p:grpSp>
      <p:sp>
        <p:nvSpPr>
          <p:cNvPr id="2" name="Title 1">
            <a:extLst>
              <a:ext uri="{FF2B5EF4-FFF2-40B4-BE49-F238E27FC236}">
                <a16:creationId xmlns:a16="http://schemas.microsoft.com/office/drawing/2014/main" id="{104B5936-C543-3C98-96B8-4898AE01FACE}"/>
              </a:ext>
            </a:extLst>
          </p:cNvPr>
          <p:cNvSpPr>
            <a:spLocks noGrp="1"/>
          </p:cNvSpPr>
          <p:nvPr>
            <p:ph type="title"/>
          </p:nvPr>
        </p:nvSpPr>
        <p:spPr>
          <a:xfrm>
            <a:off x="1154954" y="838200"/>
            <a:ext cx="8761413" cy="977900"/>
          </a:xfrm>
        </p:spPr>
        <p:txBody>
          <a:bodyPr>
            <a:normAutofit/>
          </a:bodyPr>
          <a:lstStyle/>
          <a:p>
            <a:endParaRPr lang="en-ZA">
              <a:solidFill>
                <a:srgbClr val="FFFFFF"/>
              </a:solidFill>
            </a:endParaRPr>
          </a:p>
        </p:txBody>
      </p:sp>
      <p:sp>
        <p:nvSpPr>
          <p:cNvPr id="3" name="Content Placeholder 2">
            <a:extLst>
              <a:ext uri="{FF2B5EF4-FFF2-40B4-BE49-F238E27FC236}">
                <a16:creationId xmlns:a16="http://schemas.microsoft.com/office/drawing/2014/main" id="{B15DF818-02F7-E393-CB7E-05760B6FF5FF}"/>
              </a:ext>
            </a:extLst>
          </p:cNvPr>
          <p:cNvSpPr>
            <a:spLocks noGrp="1"/>
          </p:cNvSpPr>
          <p:nvPr>
            <p:ph idx="1"/>
          </p:nvPr>
        </p:nvSpPr>
        <p:spPr>
          <a:xfrm>
            <a:off x="1887233" y="2603500"/>
            <a:ext cx="8417535" cy="3416300"/>
          </a:xfrm>
        </p:spPr>
        <p:txBody>
          <a:bodyPr>
            <a:normAutofit/>
          </a:bodyPr>
          <a:lstStyle/>
          <a:p>
            <a:r>
              <a:rPr lang="en-GB" dirty="0">
                <a:effectLst/>
                <a:ea typeface="Times New Roman" panose="02020603050405020304" pitchFamily="18" charset="0"/>
                <a:cs typeface="Times New Roman" panose="02020603050405020304" pitchFamily="18" charset="0"/>
              </a:rPr>
              <a:t>Circuit Superintendents are primarily </a:t>
            </a:r>
            <a:r>
              <a:rPr lang="en-GB" b="1" i="1" dirty="0">
                <a:effectLst/>
                <a:ea typeface="Times New Roman" panose="02020603050405020304" pitchFamily="18" charset="0"/>
                <a:cs typeface="Times New Roman" panose="02020603050405020304" pitchFamily="18" charset="0"/>
              </a:rPr>
              <a:t>presbyters</a:t>
            </a:r>
            <a:r>
              <a:rPr lang="en-GB" dirty="0">
                <a:effectLst/>
                <a:ea typeface="Times New Roman" panose="02020603050405020304" pitchFamily="18" charset="0"/>
                <a:cs typeface="Times New Roman" panose="02020603050405020304" pitchFamily="18" charset="0"/>
              </a:rPr>
              <a:t>. As such their whole ministry is essentially a ministry of the </a:t>
            </a:r>
            <a:r>
              <a:rPr lang="en-GB" b="1" dirty="0">
                <a:effectLst/>
                <a:ea typeface="Times New Roman" panose="02020603050405020304" pitchFamily="18" charset="0"/>
                <a:cs typeface="Times New Roman" panose="02020603050405020304" pitchFamily="18" charset="0"/>
              </a:rPr>
              <a:t>word</a:t>
            </a:r>
            <a:r>
              <a:rPr lang="en-GB" dirty="0">
                <a:effectLst/>
                <a:ea typeface="Times New Roman" panose="02020603050405020304" pitchFamily="18" charset="0"/>
                <a:cs typeface="Times New Roman" panose="02020603050405020304" pitchFamily="18" charset="0"/>
              </a:rPr>
              <a:t>, of </a:t>
            </a:r>
            <a:r>
              <a:rPr lang="en-GB" b="1" dirty="0">
                <a:effectLst/>
                <a:ea typeface="Times New Roman" panose="02020603050405020304" pitchFamily="18" charset="0"/>
                <a:cs typeface="Times New Roman" panose="02020603050405020304" pitchFamily="18" charset="0"/>
              </a:rPr>
              <a:t>sacrament</a:t>
            </a:r>
            <a:r>
              <a:rPr lang="en-GB" dirty="0">
                <a:effectLst/>
                <a:ea typeface="Times New Roman" panose="02020603050405020304" pitchFamily="18" charset="0"/>
                <a:cs typeface="Times New Roman" panose="02020603050405020304" pitchFamily="18" charset="0"/>
              </a:rPr>
              <a:t> and of </a:t>
            </a:r>
            <a:r>
              <a:rPr lang="en-GB" b="1" dirty="0">
                <a:effectLst/>
                <a:ea typeface="Times New Roman" panose="02020603050405020304" pitchFamily="18" charset="0"/>
                <a:cs typeface="Times New Roman" panose="02020603050405020304" pitchFamily="18" charset="0"/>
              </a:rPr>
              <a:t>pastoral responsibility.</a:t>
            </a:r>
          </a:p>
          <a:p>
            <a:r>
              <a:rPr lang="en-GB" dirty="0"/>
              <a:t>The Circuit is </a:t>
            </a:r>
            <a:r>
              <a:rPr lang="en-GB" b="1" dirty="0"/>
              <a:t>one of the most important structure</a:t>
            </a:r>
            <a:r>
              <a:rPr lang="en-GB" dirty="0"/>
              <a:t>s in Methodism and it is constituted by local churches.  </a:t>
            </a:r>
          </a:p>
          <a:p>
            <a:r>
              <a:rPr lang="en-GB" dirty="0"/>
              <a:t>It is therefore a primary means of</a:t>
            </a:r>
            <a:r>
              <a:rPr lang="en-GB" b="1" dirty="0"/>
              <a:t> gathering</a:t>
            </a:r>
            <a:r>
              <a:rPr lang="en-GB" dirty="0"/>
              <a:t> and </a:t>
            </a:r>
            <a:r>
              <a:rPr lang="en-GB" b="1" dirty="0"/>
              <a:t>dispersing</a:t>
            </a:r>
            <a:r>
              <a:rPr lang="en-GB" dirty="0"/>
              <a:t> people to engage in </a:t>
            </a:r>
            <a:r>
              <a:rPr lang="en-GB" b="1" dirty="0"/>
              <a:t>worship and mission </a:t>
            </a:r>
            <a:r>
              <a:rPr lang="en-GB" dirty="0"/>
              <a:t>and thereby fulfil their calling, individually as disciples and collectively as a Church</a:t>
            </a:r>
            <a:r>
              <a:rPr lang="en-ZA" dirty="0"/>
              <a:t>.</a:t>
            </a:r>
            <a:r>
              <a:rPr lang="en-GB" dirty="0"/>
              <a:t>	</a:t>
            </a:r>
            <a:endParaRPr lang="en-ZA" b="1" dirty="0"/>
          </a:p>
        </p:txBody>
      </p:sp>
    </p:spTree>
    <p:extLst>
      <p:ext uri="{BB962C8B-B14F-4D97-AF65-F5344CB8AC3E}">
        <p14:creationId xmlns:p14="http://schemas.microsoft.com/office/powerpoint/2010/main" val="4276454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B3EF4D6-026A-4D52-B916-967329EE3F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587"/>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5">
            <a:extLst>
              <a:ext uri="{FF2B5EF4-FFF2-40B4-BE49-F238E27FC236}">
                <a16:creationId xmlns:a16="http://schemas.microsoft.com/office/drawing/2014/main" id="{4DB4846F-6AA5-4DB3-9581-D95F22BD566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dirty="0"/>
          </a:p>
        </p:txBody>
      </p:sp>
      <p:sp>
        <p:nvSpPr>
          <p:cNvPr id="12" name="Freeform: Shape 11">
            <a:extLst>
              <a:ext uri="{FF2B5EF4-FFF2-40B4-BE49-F238E27FC236}">
                <a16:creationId xmlns:a16="http://schemas.microsoft.com/office/drawing/2014/main" id="{D54EC22E-2292-4292-A80B-E81DF64BFB2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780041"/>
            <a:ext cx="12192000" cy="5077959"/>
          </a:xfrm>
          <a:custGeom>
            <a:avLst/>
            <a:gdLst>
              <a:gd name="connsiteX0" fmla="*/ 12192000 w 12192000"/>
              <a:gd name="connsiteY0" fmla="*/ 0 h 5077959"/>
              <a:gd name="connsiteX1" fmla="*/ 12192000 w 12192000"/>
              <a:gd name="connsiteY1" fmla="*/ 1972152 h 5077959"/>
              <a:gd name="connsiteX2" fmla="*/ 12192000 w 12192000"/>
              <a:gd name="connsiteY2" fmla="*/ 2361342 h 5077959"/>
              <a:gd name="connsiteX3" fmla="*/ 12192000 w 12192000"/>
              <a:gd name="connsiteY3" fmla="*/ 5077959 h 5077959"/>
              <a:gd name="connsiteX4" fmla="*/ 0 w 12192000"/>
              <a:gd name="connsiteY4" fmla="*/ 5077959 h 5077959"/>
              <a:gd name="connsiteX5" fmla="*/ 0 w 12192000"/>
              <a:gd name="connsiteY5" fmla="*/ 2361342 h 5077959"/>
              <a:gd name="connsiteX6" fmla="*/ 0 w 12192000"/>
              <a:gd name="connsiteY6" fmla="*/ 1972152 h 5077959"/>
              <a:gd name="connsiteX7" fmla="*/ 0 w 12192000"/>
              <a:gd name="connsiteY7" fmla="*/ 12515 h 5077959"/>
              <a:gd name="connsiteX8" fmla="*/ 108623 w 12192000"/>
              <a:gd name="connsiteY8" fmla="*/ 29540 h 5077959"/>
              <a:gd name="connsiteX9" fmla="*/ 300195 w 12192000"/>
              <a:gd name="connsiteY9" fmla="*/ 56163 h 5077959"/>
              <a:gd name="connsiteX10" fmla="*/ 527528 w 12192000"/>
              <a:gd name="connsiteY10" fmla="*/ 88041 h 5077959"/>
              <a:gd name="connsiteX11" fmla="*/ 779127 w 12192000"/>
              <a:gd name="connsiteY11" fmla="*/ 121671 h 5077959"/>
              <a:gd name="connsiteX12" fmla="*/ 1062654 w 12192000"/>
              <a:gd name="connsiteY12" fmla="*/ 157052 h 5077959"/>
              <a:gd name="connsiteX13" fmla="*/ 1371726 w 12192000"/>
              <a:gd name="connsiteY13" fmla="*/ 194535 h 5077959"/>
              <a:gd name="connsiteX14" fmla="*/ 1707616 w 12192000"/>
              <a:gd name="connsiteY14" fmla="*/ 232018 h 5077959"/>
              <a:gd name="connsiteX15" fmla="*/ 2065219 w 12192000"/>
              <a:gd name="connsiteY15" fmla="*/ 270201 h 5077959"/>
              <a:gd name="connsiteX16" fmla="*/ 2450918 w 12192000"/>
              <a:gd name="connsiteY16" fmla="*/ 305583 h 5077959"/>
              <a:gd name="connsiteX17" fmla="*/ 2854496 w 12192000"/>
              <a:gd name="connsiteY17" fmla="*/ 339562 h 5077959"/>
              <a:gd name="connsiteX18" fmla="*/ 3281065 w 12192000"/>
              <a:gd name="connsiteY18" fmla="*/ 370390 h 5077959"/>
              <a:gd name="connsiteX19" fmla="*/ 3725514 w 12192000"/>
              <a:gd name="connsiteY19" fmla="*/ 399815 h 5077959"/>
              <a:gd name="connsiteX20" fmla="*/ 4189119 w 12192000"/>
              <a:gd name="connsiteY20" fmla="*/ 427490 h 5077959"/>
              <a:gd name="connsiteX21" fmla="*/ 4426671 w 12192000"/>
              <a:gd name="connsiteY21" fmla="*/ 437298 h 5077959"/>
              <a:gd name="connsiteX22" fmla="*/ 4669330 w 12192000"/>
              <a:gd name="connsiteY22" fmla="*/ 448158 h 5077959"/>
              <a:gd name="connsiteX23" fmla="*/ 4915819 w 12192000"/>
              <a:gd name="connsiteY23" fmla="*/ 458317 h 5077959"/>
              <a:gd name="connsiteX24" fmla="*/ 5163586 w 12192000"/>
              <a:gd name="connsiteY24" fmla="*/ 464973 h 5077959"/>
              <a:gd name="connsiteX25" fmla="*/ 5416461 w 12192000"/>
              <a:gd name="connsiteY25" fmla="*/ 470928 h 5077959"/>
              <a:gd name="connsiteX26" fmla="*/ 5671892 w 12192000"/>
              <a:gd name="connsiteY26" fmla="*/ 477234 h 5077959"/>
              <a:gd name="connsiteX27" fmla="*/ 5932430 w 12192000"/>
              <a:gd name="connsiteY27" fmla="*/ 481437 h 5077959"/>
              <a:gd name="connsiteX28" fmla="*/ 6195523 w 12192000"/>
              <a:gd name="connsiteY28" fmla="*/ 481437 h 5077959"/>
              <a:gd name="connsiteX29" fmla="*/ 6461170 w 12192000"/>
              <a:gd name="connsiteY29" fmla="*/ 483539 h 5077959"/>
              <a:gd name="connsiteX30" fmla="*/ 6729372 w 12192000"/>
              <a:gd name="connsiteY30" fmla="*/ 481437 h 5077959"/>
              <a:gd name="connsiteX31" fmla="*/ 7001406 w 12192000"/>
              <a:gd name="connsiteY31" fmla="*/ 477234 h 5077959"/>
              <a:gd name="connsiteX32" fmla="*/ 7273439 w 12192000"/>
              <a:gd name="connsiteY32" fmla="*/ 473380 h 5077959"/>
              <a:gd name="connsiteX33" fmla="*/ 7549303 w 12192000"/>
              <a:gd name="connsiteY33" fmla="*/ 464973 h 5077959"/>
              <a:gd name="connsiteX34" fmla="*/ 7827722 w 12192000"/>
              <a:gd name="connsiteY34" fmla="*/ 456215 h 5077959"/>
              <a:gd name="connsiteX35" fmla="*/ 8106140 w 12192000"/>
              <a:gd name="connsiteY35" fmla="*/ 446056 h 5077959"/>
              <a:gd name="connsiteX36" fmla="*/ 8387114 w 12192000"/>
              <a:gd name="connsiteY36" fmla="*/ 431694 h 5077959"/>
              <a:gd name="connsiteX37" fmla="*/ 8670640 w 12192000"/>
              <a:gd name="connsiteY37" fmla="*/ 414528 h 5077959"/>
              <a:gd name="connsiteX38" fmla="*/ 8955446 w 12192000"/>
              <a:gd name="connsiteY38" fmla="*/ 398064 h 5077959"/>
              <a:gd name="connsiteX39" fmla="*/ 9240250 w 12192000"/>
              <a:gd name="connsiteY39" fmla="*/ 377045 h 5077959"/>
              <a:gd name="connsiteX40" fmla="*/ 9528886 w 12192000"/>
              <a:gd name="connsiteY40" fmla="*/ 351823 h 5077959"/>
              <a:gd name="connsiteX41" fmla="*/ 9813691 w 12192000"/>
              <a:gd name="connsiteY41" fmla="*/ 326601 h 5077959"/>
              <a:gd name="connsiteX42" fmla="*/ 10103603 w 12192000"/>
              <a:gd name="connsiteY42" fmla="*/ 297525 h 5077959"/>
              <a:gd name="connsiteX43" fmla="*/ 10394794 w 12192000"/>
              <a:gd name="connsiteY43" fmla="*/ 265647 h 5077959"/>
              <a:gd name="connsiteX44" fmla="*/ 10682153 w 12192000"/>
              <a:gd name="connsiteY44" fmla="*/ 232018 h 5077959"/>
              <a:gd name="connsiteX45" fmla="*/ 10973344 w 12192000"/>
              <a:gd name="connsiteY45" fmla="*/ 192783 h 5077959"/>
              <a:gd name="connsiteX46" fmla="*/ 11263257 w 12192000"/>
              <a:gd name="connsiteY46" fmla="*/ 150746 h 5077959"/>
              <a:gd name="connsiteX47" fmla="*/ 11554448 w 12192000"/>
              <a:gd name="connsiteY47" fmla="*/ 109060 h 5077959"/>
              <a:gd name="connsiteX48" fmla="*/ 11844360 w 12192000"/>
              <a:gd name="connsiteY48" fmla="*/ 60367 h 5077959"/>
              <a:gd name="connsiteX49" fmla="*/ 12132996 w 12192000"/>
              <a:gd name="connsiteY49" fmla="*/ 10623 h 5077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12192000" h="5077959">
                <a:moveTo>
                  <a:pt x="12192000" y="0"/>
                </a:moveTo>
                <a:lnTo>
                  <a:pt x="12192000" y="1972152"/>
                </a:lnTo>
                <a:lnTo>
                  <a:pt x="12192000" y="2361342"/>
                </a:lnTo>
                <a:lnTo>
                  <a:pt x="12192000" y="5077959"/>
                </a:lnTo>
                <a:lnTo>
                  <a:pt x="0" y="5077959"/>
                </a:lnTo>
                <a:lnTo>
                  <a:pt x="0" y="2361342"/>
                </a:lnTo>
                <a:lnTo>
                  <a:pt x="0" y="1972152"/>
                </a:lnTo>
                <a:lnTo>
                  <a:pt x="0" y="12515"/>
                </a:lnTo>
                <a:lnTo>
                  <a:pt x="108623" y="29540"/>
                </a:lnTo>
                <a:lnTo>
                  <a:pt x="300195" y="56163"/>
                </a:lnTo>
                <a:lnTo>
                  <a:pt x="527528" y="88041"/>
                </a:lnTo>
                <a:lnTo>
                  <a:pt x="779127" y="121671"/>
                </a:lnTo>
                <a:lnTo>
                  <a:pt x="1062654" y="157052"/>
                </a:lnTo>
                <a:lnTo>
                  <a:pt x="1371726" y="194535"/>
                </a:lnTo>
                <a:lnTo>
                  <a:pt x="1707616" y="232018"/>
                </a:lnTo>
                <a:lnTo>
                  <a:pt x="2065219" y="270201"/>
                </a:lnTo>
                <a:lnTo>
                  <a:pt x="2450918" y="305583"/>
                </a:lnTo>
                <a:lnTo>
                  <a:pt x="2854496" y="339562"/>
                </a:lnTo>
                <a:lnTo>
                  <a:pt x="3281065" y="370390"/>
                </a:lnTo>
                <a:lnTo>
                  <a:pt x="3725514" y="399815"/>
                </a:lnTo>
                <a:lnTo>
                  <a:pt x="4189119" y="427490"/>
                </a:lnTo>
                <a:lnTo>
                  <a:pt x="4426671" y="437298"/>
                </a:lnTo>
                <a:lnTo>
                  <a:pt x="4669330" y="448158"/>
                </a:lnTo>
                <a:lnTo>
                  <a:pt x="4915819" y="458317"/>
                </a:lnTo>
                <a:lnTo>
                  <a:pt x="5163586" y="464973"/>
                </a:lnTo>
                <a:lnTo>
                  <a:pt x="5416461" y="470928"/>
                </a:lnTo>
                <a:lnTo>
                  <a:pt x="5671892" y="477234"/>
                </a:lnTo>
                <a:lnTo>
                  <a:pt x="5932430" y="481437"/>
                </a:lnTo>
                <a:lnTo>
                  <a:pt x="6195523" y="481437"/>
                </a:lnTo>
                <a:lnTo>
                  <a:pt x="6461170" y="483539"/>
                </a:lnTo>
                <a:lnTo>
                  <a:pt x="6729372" y="481437"/>
                </a:lnTo>
                <a:lnTo>
                  <a:pt x="7001406" y="477234"/>
                </a:lnTo>
                <a:lnTo>
                  <a:pt x="7273439" y="473380"/>
                </a:lnTo>
                <a:lnTo>
                  <a:pt x="7549303" y="464973"/>
                </a:lnTo>
                <a:lnTo>
                  <a:pt x="7827722" y="456215"/>
                </a:lnTo>
                <a:lnTo>
                  <a:pt x="8106140" y="446056"/>
                </a:lnTo>
                <a:lnTo>
                  <a:pt x="8387114" y="431694"/>
                </a:lnTo>
                <a:lnTo>
                  <a:pt x="8670640" y="414528"/>
                </a:lnTo>
                <a:lnTo>
                  <a:pt x="8955446" y="398064"/>
                </a:lnTo>
                <a:lnTo>
                  <a:pt x="9240250" y="377045"/>
                </a:lnTo>
                <a:lnTo>
                  <a:pt x="9528886" y="351823"/>
                </a:lnTo>
                <a:lnTo>
                  <a:pt x="9813691" y="326601"/>
                </a:lnTo>
                <a:lnTo>
                  <a:pt x="10103603" y="297525"/>
                </a:lnTo>
                <a:lnTo>
                  <a:pt x="10394794" y="265647"/>
                </a:lnTo>
                <a:lnTo>
                  <a:pt x="10682153" y="232018"/>
                </a:lnTo>
                <a:lnTo>
                  <a:pt x="10973344" y="192783"/>
                </a:lnTo>
                <a:lnTo>
                  <a:pt x="11263257" y="150746"/>
                </a:lnTo>
                <a:lnTo>
                  <a:pt x="11554448" y="109060"/>
                </a:lnTo>
                <a:lnTo>
                  <a:pt x="11844360" y="60367"/>
                </a:lnTo>
                <a:lnTo>
                  <a:pt x="12132996" y="10623"/>
                </a:lnTo>
                <a:close/>
              </a:path>
            </a:pathLst>
          </a:custGeom>
          <a:solidFill>
            <a:srgbClr val="FFFFFF"/>
          </a:solidFill>
          <a:ln>
            <a:noFill/>
          </a:ln>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grpSp>
        <p:nvGrpSpPr>
          <p:cNvPr id="14" name="Group 13">
            <a:extLst>
              <a:ext uri="{FF2B5EF4-FFF2-40B4-BE49-F238E27FC236}">
                <a16:creationId xmlns:a16="http://schemas.microsoft.com/office/drawing/2014/main" id="{992A2039-50D4-4D49-A79F-C82A1D913162}"/>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a:solidFill>
            <a:srgbClr val="FFFFFF"/>
          </a:solidFill>
        </p:grpSpPr>
        <p:sp>
          <p:nvSpPr>
            <p:cNvPr id="15" name="Rectangle 14">
              <a:extLst>
                <a:ext uri="{FF2B5EF4-FFF2-40B4-BE49-F238E27FC236}">
                  <a16:creationId xmlns:a16="http://schemas.microsoft.com/office/drawing/2014/main" id="{CC1C7165-8A3A-44EB-88D0-4EFA36A004E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ZA"/>
            </a:p>
          </p:txBody>
        </p:sp>
        <p:sp useBgFill="1">
          <p:nvSpPr>
            <p:cNvPr id="16" name="Freeform 5">
              <a:extLst>
                <a:ext uri="{FF2B5EF4-FFF2-40B4-BE49-F238E27FC236}">
                  <a16:creationId xmlns:a16="http://schemas.microsoft.com/office/drawing/2014/main" id="{A1081473-BB93-49A4-B605-4E2053739770}"/>
                </a:ext>
                <a:ext uri="{C183D7F6-B498-43B3-948B-1728B52AA6E4}">
                  <adec:decorative xmlns=""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ln>
              <a:noFill/>
            </a:ln>
          </p:spPr>
          <p:txBody>
            <a:bodyPr/>
            <a:lstStyle/>
            <a:p>
              <a:endParaRPr lang="en-ZA"/>
            </a:p>
          </p:txBody>
        </p:sp>
      </p:grpSp>
      <p:sp>
        <p:nvSpPr>
          <p:cNvPr id="2" name="Title 1">
            <a:extLst>
              <a:ext uri="{FF2B5EF4-FFF2-40B4-BE49-F238E27FC236}">
                <a16:creationId xmlns:a16="http://schemas.microsoft.com/office/drawing/2014/main" id="{89FEFFBD-CFE8-D1A9-230A-BC94189F2FB0}"/>
              </a:ext>
            </a:extLst>
          </p:cNvPr>
          <p:cNvSpPr>
            <a:spLocks noGrp="1"/>
          </p:cNvSpPr>
          <p:nvPr>
            <p:ph type="title"/>
          </p:nvPr>
        </p:nvSpPr>
        <p:spPr>
          <a:xfrm>
            <a:off x="1154954" y="838200"/>
            <a:ext cx="8761413" cy="977900"/>
          </a:xfrm>
        </p:spPr>
        <p:txBody>
          <a:bodyPr>
            <a:normAutofit/>
          </a:bodyPr>
          <a:lstStyle/>
          <a:p>
            <a:endParaRPr lang="en-ZA">
              <a:solidFill>
                <a:srgbClr val="FFFFFF"/>
              </a:solidFill>
            </a:endParaRPr>
          </a:p>
        </p:txBody>
      </p:sp>
      <p:sp>
        <p:nvSpPr>
          <p:cNvPr id="3" name="Content Placeholder 2">
            <a:extLst>
              <a:ext uri="{FF2B5EF4-FFF2-40B4-BE49-F238E27FC236}">
                <a16:creationId xmlns:a16="http://schemas.microsoft.com/office/drawing/2014/main" id="{F6234DE2-3306-9D9A-DDA1-075721CAEC53}"/>
              </a:ext>
            </a:extLst>
          </p:cNvPr>
          <p:cNvSpPr>
            <a:spLocks noGrp="1"/>
          </p:cNvSpPr>
          <p:nvPr>
            <p:ph idx="1"/>
          </p:nvPr>
        </p:nvSpPr>
        <p:spPr>
          <a:xfrm>
            <a:off x="1887233" y="2603500"/>
            <a:ext cx="8417535" cy="3416300"/>
          </a:xfrm>
        </p:spPr>
        <p:txBody>
          <a:bodyPr>
            <a:normAutofit/>
          </a:bodyPr>
          <a:lstStyle/>
          <a:p>
            <a:r>
              <a:rPr lang="en-GB" dirty="0">
                <a:ea typeface="Times New Roman" panose="02020603050405020304" pitchFamily="18" charset="0"/>
                <a:cs typeface="Times New Roman" panose="02020603050405020304" pitchFamily="18" charset="0"/>
              </a:rPr>
              <a:t>For this reason</a:t>
            </a:r>
            <a:r>
              <a:rPr lang="en-GB" dirty="0">
                <a:effectLst/>
                <a:ea typeface="Times New Roman" panose="02020603050405020304" pitchFamily="18" charset="0"/>
                <a:cs typeface="Times New Roman" panose="02020603050405020304" pitchFamily="18" charset="0"/>
              </a:rPr>
              <a:t>, the Circuit requires </a:t>
            </a:r>
            <a:r>
              <a:rPr lang="en-GB" b="1" i="1" dirty="0">
                <a:effectLst/>
                <a:ea typeface="Times New Roman" panose="02020603050405020304" pitchFamily="18" charset="0"/>
                <a:cs typeface="Times New Roman" panose="02020603050405020304" pitchFamily="18" charset="0"/>
              </a:rPr>
              <a:t>oversight, </a:t>
            </a:r>
            <a:r>
              <a:rPr lang="en-GB" dirty="0">
                <a:effectLst/>
                <a:ea typeface="Times New Roman" panose="02020603050405020304" pitchFamily="18" charset="0"/>
                <a:cs typeface="Times New Roman" panose="02020603050405020304" pitchFamily="18" charset="0"/>
              </a:rPr>
              <a:t>through </a:t>
            </a:r>
            <a:r>
              <a:rPr lang="en-GB" b="1" dirty="0">
                <a:effectLst/>
                <a:ea typeface="Times New Roman" panose="02020603050405020304" pitchFamily="18" charset="0"/>
                <a:cs typeface="Times New Roman" panose="02020603050405020304" pitchFamily="18" charset="0"/>
              </a:rPr>
              <a:t>theologically informed </a:t>
            </a:r>
            <a:r>
              <a:rPr lang="en-GB" b="1" i="1" dirty="0">
                <a:effectLst/>
                <a:ea typeface="Times New Roman" panose="02020603050405020304" pitchFamily="18" charset="0"/>
                <a:cs typeface="Times New Roman" panose="02020603050405020304" pitchFamily="18" charset="0"/>
              </a:rPr>
              <a:t>governance</a:t>
            </a:r>
            <a:r>
              <a:rPr lang="en-GB" b="1" dirty="0">
                <a:effectLst/>
                <a:ea typeface="Times New Roman" panose="02020603050405020304" pitchFamily="18" charset="0"/>
                <a:cs typeface="Times New Roman" panose="02020603050405020304" pitchFamily="18" charset="0"/>
              </a:rPr>
              <a:t>, theologically informed </a:t>
            </a:r>
            <a:r>
              <a:rPr lang="en-GB" b="1" i="1" dirty="0">
                <a:effectLst/>
                <a:ea typeface="Times New Roman" panose="02020603050405020304" pitchFamily="18" charset="0"/>
                <a:cs typeface="Times New Roman" panose="02020603050405020304" pitchFamily="18" charset="0"/>
              </a:rPr>
              <a:t>management </a:t>
            </a:r>
            <a:r>
              <a:rPr lang="en-GB" b="1" dirty="0">
                <a:effectLst/>
                <a:ea typeface="Times New Roman" panose="02020603050405020304" pitchFamily="18" charset="0"/>
                <a:cs typeface="Times New Roman" panose="02020603050405020304" pitchFamily="18" charset="0"/>
              </a:rPr>
              <a:t>and theologically informed </a:t>
            </a:r>
            <a:r>
              <a:rPr lang="en-GB" b="1" i="1" dirty="0">
                <a:effectLst/>
                <a:ea typeface="Times New Roman" panose="02020603050405020304" pitchFamily="18" charset="0"/>
                <a:cs typeface="Times New Roman" panose="02020603050405020304" pitchFamily="18" charset="0"/>
              </a:rPr>
              <a:t>leadership.</a:t>
            </a:r>
          </a:p>
          <a:p>
            <a:r>
              <a:rPr lang="en-GB" dirty="0"/>
              <a:t>Oversight is a means of ensuring </a:t>
            </a:r>
            <a:r>
              <a:rPr lang="en-GB" b="1" dirty="0"/>
              <a:t>that the church remains true to its nature and purpose as it grows and develops and as its context changes.</a:t>
            </a:r>
          </a:p>
          <a:p>
            <a:r>
              <a:rPr lang="en-GB" dirty="0"/>
              <a:t>The Conference is the supreme source of oversight under God for the whole MCSA connexion. </a:t>
            </a:r>
            <a:endParaRPr lang="en-ZA" dirty="0"/>
          </a:p>
        </p:txBody>
      </p:sp>
    </p:spTree>
    <p:extLst>
      <p:ext uri="{BB962C8B-B14F-4D97-AF65-F5344CB8AC3E}">
        <p14:creationId xmlns:p14="http://schemas.microsoft.com/office/powerpoint/2010/main" val="3683387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F72C3-DEF1-073A-1A92-FD013D961AF8}"/>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41AF4D57-FBCF-0E8D-325C-B53C0D64059F}"/>
              </a:ext>
            </a:extLst>
          </p:cNvPr>
          <p:cNvSpPr>
            <a:spLocks noGrp="1"/>
          </p:cNvSpPr>
          <p:nvPr>
            <p:ph idx="1"/>
          </p:nvPr>
        </p:nvSpPr>
        <p:spPr/>
        <p:txBody>
          <a:bodyPr>
            <a:normAutofit/>
          </a:bodyPr>
          <a:lstStyle/>
          <a:p>
            <a:r>
              <a:rPr lang="en-GB" dirty="0"/>
              <a:t>The Conference then delegates and shares this oversight (but without ceasing to exercise it itself) with groups of officers and formally constituted structures in particular situations.</a:t>
            </a:r>
          </a:p>
          <a:p>
            <a:r>
              <a:rPr lang="en-GB" dirty="0"/>
              <a:t>In the context of a Circuit, lay officers, deacons and formal structures participate and have a proper role in the oversight of the people of God as they engage in worship and mission. </a:t>
            </a:r>
          </a:p>
          <a:p>
            <a:r>
              <a:rPr lang="en-GB" dirty="0"/>
              <a:t>They share in the oversight of both the gathering and the dispersing aspects of mission.  They do so together with the </a:t>
            </a:r>
            <a:r>
              <a:rPr lang="en-GB" b="1" i="1" dirty="0"/>
              <a:t>Superintendent</a:t>
            </a:r>
            <a:r>
              <a:rPr lang="en-GB" dirty="0"/>
              <a:t> and any other </a:t>
            </a:r>
            <a:r>
              <a:rPr lang="en-GB" b="1" dirty="0"/>
              <a:t>presbyters </a:t>
            </a:r>
            <a:r>
              <a:rPr lang="en-GB" dirty="0"/>
              <a:t>who are appointed to fulfil their pastoral responsibility in the circuit.</a:t>
            </a:r>
          </a:p>
          <a:p>
            <a:endParaRPr lang="en-ZA" dirty="0"/>
          </a:p>
        </p:txBody>
      </p:sp>
    </p:spTree>
    <p:extLst>
      <p:ext uri="{BB962C8B-B14F-4D97-AF65-F5344CB8AC3E}">
        <p14:creationId xmlns:p14="http://schemas.microsoft.com/office/powerpoint/2010/main" val="2476472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58452-5E7F-8680-5FA7-7A63D05FB253}"/>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2093CEFE-6A8B-9A5C-3C06-9190C7A3F697}"/>
              </a:ext>
            </a:extLst>
          </p:cNvPr>
          <p:cNvSpPr>
            <a:spLocks noGrp="1"/>
          </p:cNvSpPr>
          <p:nvPr>
            <p:ph idx="1"/>
          </p:nvPr>
        </p:nvSpPr>
        <p:spPr/>
        <p:txBody>
          <a:bodyPr>
            <a:normAutofit/>
          </a:bodyPr>
          <a:lstStyle/>
          <a:p>
            <a:r>
              <a:rPr lang="en-GB" dirty="0"/>
              <a:t>If only one presbyter is appointed to a Circuit she or he is often the Superintendent. </a:t>
            </a:r>
          </a:p>
          <a:p>
            <a:r>
              <a:rPr lang="en-GB" dirty="0"/>
              <a:t>If more than one presbyter is appointed to a Circuit they collectively exercise pastoral responsibility across the whole circuit, </a:t>
            </a:r>
            <a:r>
              <a:rPr lang="en-GB" b="1" dirty="0"/>
              <a:t>but one </a:t>
            </a:r>
            <a:r>
              <a:rPr lang="en-GB" dirty="0"/>
              <a:t>will exercise her or his presbyteral ministry in the form of the </a:t>
            </a:r>
            <a:r>
              <a:rPr lang="en-GB" b="1" dirty="0"/>
              <a:t>particular functions of a Superintendent.</a:t>
            </a:r>
          </a:p>
          <a:p>
            <a:r>
              <a:rPr lang="en-ZA" dirty="0">
                <a:effectLst/>
              </a:rPr>
              <a:t> </a:t>
            </a:r>
            <a:r>
              <a:rPr lang="en-GB" dirty="0"/>
              <a:t>If for any reason it is not practical for the presbyter appointed to a circuit to be the Superintendent, a presbyter stationed elsewhere (such as the District bishop or the Superintendent of another circuit) is appointed to act as the Superintendent in the circuit concerned as well as fulfil his or her other role. </a:t>
            </a:r>
            <a:endParaRPr lang="en-ZA" dirty="0"/>
          </a:p>
          <a:p>
            <a:endParaRPr lang="en-ZA" dirty="0"/>
          </a:p>
        </p:txBody>
      </p:sp>
    </p:spTree>
    <p:extLst>
      <p:ext uri="{BB962C8B-B14F-4D97-AF65-F5344CB8AC3E}">
        <p14:creationId xmlns:p14="http://schemas.microsoft.com/office/powerpoint/2010/main" val="1800567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751C3-8335-E0C1-6A27-36C22D6AA7E5}"/>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88ABC737-E212-C9A7-09BC-FD7C57931227}"/>
              </a:ext>
            </a:extLst>
          </p:cNvPr>
          <p:cNvSpPr>
            <a:spLocks noGrp="1"/>
          </p:cNvSpPr>
          <p:nvPr>
            <p:ph idx="1"/>
          </p:nvPr>
        </p:nvSpPr>
        <p:spPr/>
        <p:txBody>
          <a:bodyPr>
            <a:normAutofit/>
          </a:bodyPr>
          <a:lstStyle/>
          <a:p>
            <a:r>
              <a:rPr lang="en-GB" dirty="0"/>
              <a:t>Presbyters have a particular role in the shared oversight of the people of God as the people gather and disperse in mission and worship. That role is, amongst other things, one of presiding over the people in the sense of being the </a:t>
            </a:r>
            <a:r>
              <a:rPr lang="en-GB" b="1" i="1" dirty="0"/>
              <a:t>representative, focal point, animator and guide</a:t>
            </a:r>
            <a:r>
              <a:rPr lang="en-GB" dirty="0"/>
              <a:t> amongst them. </a:t>
            </a:r>
          </a:p>
          <a:p>
            <a:r>
              <a:rPr lang="en-GB" dirty="0"/>
              <a:t>Presbyters exercise this role of presiding in and through their ministries of </a:t>
            </a:r>
            <a:r>
              <a:rPr lang="en-GB" b="1" i="1" dirty="0"/>
              <a:t>word, sacrament and pastoral responsibility. </a:t>
            </a:r>
            <a:r>
              <a:rPr lang="en-GB" dirty="0"/>
              <a:t>It is the collective role of all the presbyters in the circuit, to undertake ministerial duties within it.</a:t>
            </a:r>
          </a:p>
          <a:p>
            <a:r>
              <a:rPr lang="en-GB" dirty="0"/>
              <a:t>Superintendents exercise their share of that general collective role, but within it they also have </a:t>
            </a:r>
            <a:r>
              <a:rPr lang="en-GB" b="1" i="1" dirty="0"/>
              <a:t>particular responsibilities</a:t>
            </a:r>
            <a:endParaRPr lang="en-ZA" b="1" i="1" dirty="0"/>
          </a:p>
        </p:txBody>
      </p:sp>
    </p:spTree>
    <p:extLst>
      <p:ext uri="{BB962C8B-B14F-4D97-AF65-F5344CB8AC3E}">
        <p14:creationId xmlns:p14="http://schemas.microsoft.com/office/powerpoint/2010/main" val="19411720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B3EF4D6-026A-4D52-B916-967329EE3F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587"/>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5">
            <a:extLst>
              <a:ext uri="{FF2B5EF4-FFF2-40B4-BE49-F238E27FC236}">
                <a16:creationId xmlns:a16="http://schemas.microsoft.com/office/drawing/2014/main" id="{4DB4846F-6AA5-4DB3-9581-D95F22BD566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dirty="0"/>
          </a:p>
        </p:txBody>
      </p:sp>
      <p:sp>
        <p:nvSpPr>
          <p:cNvPr id="12" name="Freeform: Shape 11">
            <a:extLst>
              <a:ext uri="{FF2B5EF4-FFF2-40B4-BE49-F238E27FC236}">
                <a16:creationId xmlns:a16="http://schemas.microsoft.com/office/drawing/2014/main" id="{D54EC22E-2292-4292-A80B-E81DF64BFB2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780041"/>
            <a:ext cx="12192000" cy="5077959"/>
          </a:xfrm>
          <a:custGeom>
            <a:avLst/>
            <a:gdLst>
              <a:gd name="connsiteX0" fmla="*/ 12192000 w 12192000"/>
              <a:gd name="connsiteY0" fmla="*/ 0 h 5077959"/>
              <a:gd name="connsiteX1" fmla="*/ 12192000 w 12192000"/>
              <a:gd name="connsiteY1" fmla="*/ 1972152 h 5077959"/>
              <a:gd name="connsiteX2" fmla="*/ 12192000 w 12192000"/>
              <a:gd name="connsiteY2" fmla="*/ 2361342 h 5077959"/>
              <a:gd name="connsiteX3" fmla="*/ 12192000 w 12192000"/>
              <a:gd name="connsiteY3" fmla="*/ 5077959 h 5077959"/>
              <a:gd name="connsiteX4" fmla="*/ 0 w 12192000"/>
              <a:gd name="connsiteY4" fmla="*/ 5077959 h 5077959"/>
              <a:gd name="connsiteX5" fmla="*/ 0 w 12192000"/>
              <a:gd name="connsiteY5" fmla="*/ 2361342 h 5077959"/>
              <a:gd name="connsiteX6" fmla="*/ 0 w 12192000"/>
              <a:gd name="connsiteY6" fmla="*/ 1972152 h 5077959"/>
              <a:gd name="connsiteX7" fmla="*/ 0 w 12192000"/>
              <a:gd name="connsiteY7" fmla="*/ 12515 h 5077959"/>
              <a:gd name="connsiteX8" fmla="*/ 108623 w 12192000"/>
              <a:gd name="connsiteY8" fmla="*/ 29540 h 5077959"/>
              <a:gd name="connsiteX9" fmla="*/ 300195 w 12192000"/>
              <a:gd name="connsiteY9" fmla="*/ 56163 h 5077959"/>
              <a:gd name="connsiteX10" fmla="*/ 527528 w 12192000"/>
              <a:gd name="connsiteY10" fmla="*/ 88041 h 5077959"/>
              <a:gd name="connsiteX11" fmla="*/ 779127 w 12192000"/>
              <a:gd name="connsiteY11" fmla="*/ 121671 h 5077959"/>
              <a:gd name="connsiteX12" fmla="*/ 1062654 w 12192000"/>
              <a:gd name="connsiteY12" fmla="*/ 157052 h 5077959"/>
              <a:gd name="connsiteX13" fmla="*/ 1371726 w 12192000"/>
              <a:gd name="connsiteY13" fmla="*/ 194535 h 5077959"/>
              <a:gd name="connsiteX14" fmla="*/ 1707616 w 12192000"/>
              <a:gd name="connsiteY14" fmla="*/ 232018 h 5077959"/>
              <a:gd name="connsiteX15" fmla="*/ 2065219 w 12192000"/>
              <a:gd name="connsiteY15" fmla="*/ 270201 h 5077959"/>
              <a:gd name="connsiteX16" fmla="*/ 2450918 w 12192000"/>
              <a:gd name="connsiteY16" fmla="*/ 305583 h 5077959"/>
              <a:gd name="connsiteX17" fmla="*/ 2854496 w 12192000"/>
              <a:gd name="connsiteY17" fmla="*/ 339562 h 5077959"/>
              <a:gd name="connsiteX18" fmla="*/ 3281065 w 12192000"/>
              <a:gd name="connsiteY18" fmla="*/ 370390 h 5077959"/>
              <a:gd name="connsiteX19" fmla="*/ 3725514 w 12192000"/>
              <a:gd name="connsiteY19" fmla="*/ 399815 h 5077959"/>
              <a:gd name="connsiteX20" fmla="*/ 4189119 w 12192000"/>
              <a:gd name="connsiteY20" fmla="*/ 427490 h 5077959"/>
              <a:gd name="connsiteX21" fmla="*/ 4426671 w 12192000"/>
              <a:gd name="connsiteY21" fmla="*/ 437298 h 5077959"/>
              <a:gd name="connsiteX22" fmla="*/ 4669330 w 12192000"/>
              <a:gd name="connsiteY22" fmla="*/ 448158 h 5077959"/>
              <a:gd name="connsiteX23" fmla="*/ 4915819 w 12192000"/>
              <a:gd name="connsiteY23" fmla="*/ 458317 h 5077959"/>
              <a:gd name="connsiteX24" fmla="*/ 5163586 w 12192000"/>
              <a:gd name="connsiteY24" fmla="*/ 464973 h 5077959"/>
              <a:gd name="connsiteX25" fmla="*/ 5416461 w 12192000"/>
              <a:gd name="connsiteY25" fmla="*/ 470928 h 5077959"/>
              <a:gd name="connsiteX26" fmla="*/ 5671892 w 12192000"/>
              <a:gd name="connsiteY26" fmla="*/ 477234 h 5077959"/>
              <a:gd name="connsiteX27" fmla="*/ 5932430 w 12192000"/>
              <a:gd name="connsiteY27" fmla="*/ 481437 h 5077959"/>
              <a:gd name="connsiteX28" fmla="*/ 6195523 w 12192000"/>
              <a:gd name="connsiteY28" fmla="*/ 481437 h 5077959"/>
              <a:gd name="connsiteX29" fmla="*/ 6461170 w 12192000"/>
              <a:gd name="connsiteY29" fmla="*/ 483539 h 5077959"/>
              <a:gd name="connsiteX30" fmla="*/ 6729372 w 12192000"/>
              <a:gd name="connsiteY30" fmla="*/ 481437 h 5077959"/>
              <a:gd name="connsiteX31" fmla="*/ 7001406 w 12192000"/>
              <a:gd name="connsiteY31" fmla="*/ 477234 h 5077959"/>
              <a:gd name="connsiteX32" fmla="*/ 7273439 w 12192000"/>
              <a:gd name="connsiteY32" fmla="*/ 473380 h 5077959"/>
              <a:gd name="connsiteX33" fmla="*/ 7549303 w 12192000"/>
              <a:gd name="connsiteY33" fmla="*/ 464973 h 5077959"/>
              <a:gd name="connsiteX34" fmla="*/ 7827722 w 12192000"/>
              <a:gd name="connsiteY34" fmla="*/ 456215 h 5077959"/>
              <a:gd name="connsiteX35" fmla="*/ 8106140 w 12192000"/>
              <a:gd name="connsiteY35" fmla="*/ 446056 h 5077959"/>
              <a:gd name="connsiteX36" fmla="*/ 8387114 w 12192000"/>
              <a:gd name="connsiteY36" fmla="*/ 431694 h 5077959"/>
              <a:gd name="connsiteX37" fmla="*/ 8670640 w 12192000"/>
              <a:gd name="connsiteY37" fmla="*/ 414528 h 5077959"/>
              <a:gd name="connsiteX38" fmla="*/ 8955446 w 12192000"/>
              <a:gd name="connsiteY38" fmla="*/ 398064 h 5077959"/>
              <a:gd name="connsiteX39" fmla="*/ 9240250 w 12192000"/>
              <a:gd name="connsiteY39" fmla="*/ 377045 h 5077959"/>
              <a:gd name="connsiteX40" fmla="*/ 9528886 w 12192000"/>
              <a:gd name="connsiteY40" fmla="*/ 351823 h 5077959"/>
              <a:gd name="connsiteX41" fmla="*/ 9813691 w 12192000"/>
              <a:gd name="connsiteY41" fmla="*/ 326601 h 5077959"/>
              <a:gd name="connsiteX42" fmla="*/ 10103603 w 12192000"/>
              <a:gd name="connsiteY42" fmla="*/ 297525 h 5077959"/>
              <a:gd name="connsiteX43" fmla="*/ 10394794 w 12192000"/>
              <a:gd name="connsiteY43" fmla="*/ 265647 h 5077959"/>
              <a:gd name="connsiteX44" fmla="*/ 10682153 w 12192000"/>
              <a:gd name="connsiteY44" fmla="*/ 232018 h 5077959"/>
              <a:gd name="connsiteX45" fmla="*/ 10973344 w 12192000"/>
              <a:gd name="connsiteY45" fmla="*/ 192783 h 5077959"/>
              <a:gd name="connsiteX46" fmla="*/ 11263257 w 12192000"/>
              <a:gd name="connsiteY46" fmla="*/ 150746 h 5077959"/>
              <a:gd name="connsiteX47" fmla="*/ 11554448 w 12192000"/>
              <a:gd name="connsiteY47" fmla="*/ 109060 h 5077959"/>
              <a:gd name="connsiteX48" fmla="*/ 11844360 w 12192000"/>
              <a:gd name="connsiteY48" fmla="*/ 60367 h 5077959"/>
              <a:gd name="connsiteX49" fmla="*/ 12132996 w 12192000"/>
              <a:gd name="connsiteY49" fmla="*/ 10623 h 5077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12192000" h="5077959">
                <a:moveTo>
                  <a:pt x="12192000" y="0"/>
                </a:moveTo>
                <a:lnTo>
                  <a:pt x="12192000" y="1972152"/>
                </a:lnTo>
                <a:lnTo>
                  <a:pt x="12192000" y="2361342"/>
                </a:lnTo>
                <a:lnTo>
                  <a:pt x="12192000" y="5077959"/>
                </a:lnTo>
                <a:lnTo>
                  <a:pt x="0" y="5077959"/>
                </a:lnTo>
                <a:lnTo>
                  <a:pt x="0" y="2361342"/>
                </a:lnTo>
                <a:lnTo>
                  <a:pt x="0" y="1972152"/>
                </a:lnTo>
                <a:lnTo>
                  <a:pt x="0" y="12515"/>
                </a:lnTo>
                <a:lnTo>
                  <a:pt x="108623" y="29540"/>
                </a:lnTo>
                <a:lnTo>
                  <a:pt x="300195" y="56163"/>
                </a:lnTo>
                <a:lnTo>
                  <a:pt x="527528" y="88041"/>
                </a:lnTo>
                <a:lnTo>
                  <a:pt x="779127" y="121671"/>
                </a:lnTo>
                <a:lnTo>
                  <a:pt x="1062654" y="157052"/>
                </a:lnTo>
                <a:lnTo>
                  <a:pt x="1371726" y="194535"/>
                </a:lnTo>
                <a:lnTo>
                  <a:pt x="1707616" y="232018"/>
                </a:lnTo>
                <a:lnTo>
                  <a:pt x="2065219" y="270201"/>
                </a:lnTo>
                <a:lnTo>
                  <a:pt x="2450918" y="305583"/>
                </a:lnTo>
                <a:lnTo>
                  <a:pt x="2854496" y="339562"/>
                </a:lnTo>
                <a:lnTo>
                  <a:pt x="3281065" y="370390"/>
                </a:lnTo>
                <a:lnTo>
                  <a:pt x="3725514" y="399815"/>
                </a:lnTo>
                <a:lnTo>
                  <a:pt x="4189119" y="427490"/>
                </a:lnTo>
                <a:lnTo>
                  <a:pt x="4426671" y="437298"/>
                </a:lnTo>
                <a:lnTo>
                  <a:pt x="4669330" y="448158"/>
                </a:lnTo>
                <a:lnTo>
                  <a:pt x="4915819" y="458317"/>
                </a:lnTo>
                <a:lnTo>
                  <a:pt x="5163586" y="464973"/>
                </a:lnTo>
                <a:lnTo>
                  <a:pt x="5416461" y="470928"/>
                </a:lnTo>
                <a:lnTo>
                  <a:pt x="5671892" y="477234"/>
                </a:lnTo>
                <a:lnTo>
                  <a:pt x="5932430" y="481437"/>
                </a:lnTo>
                <a:lnTo>
                  <a:pt x="6195523" y="481437"/>
                </a:lnTo>
                <a:lnTo>
                  <a:pt x="6461170" y="483539"/>
                </a:lnTo>
                <a:lnTo>
                  <a:pt x="6729372" y="481437"/>
                </a:lnTo>
                <a:lnTo>
                  <a:pt x="7001406" y="477234"/>
                </a:lnTo>
                <a:lnTo>
                  <a:pt x="7273439" y="473380"/>
                </a:lnTo>
                <a:lnTo>
                  <a:pt x="7549303" y="464973"/>
                </a:lnTo>
                <a:lnTo>
                  <a:pt x="7827722" y="456215"/>
                </a:lnTo>
                <a:lnTo>
                  <a:pt x="8106140" y="446056"/>
                </a:lnTo>
                <a:lnTo>
                  <a:pt x="8387114" y="431694"/>
                </a:lnTo>
                <a:lnTo>
                  <a:pt x="8670640" y="414528"/>
                </a:lnTo>
                <a:lnTo>
                  <a:pt x="8955446" y="398064"/>
                </a:lnTo>
                <a:lnTo>
                  <a:pt x="9240250" y="377045"/>
                </a:lnTo>
                <a:lnTo>
                  <a:pt x="9528886" y="351823"/>
                </a:lnTo>
                <a:lnTo>
                  <a:pt x="9813691" y="326601"/>
                </a:lnTo>
                <a:lnTo>
                  <a:pt x="10103603" y="297525"/>
                </a:lnTo>
                <a:lnTo>
                  <a:pt x="10394794" y="265647"/>
                </a:lnTo>
                <a:lnTo>
                  <a:pt x="10682153" y="232018"/>
                </a:lnTo>
                <a:lnTo>
                  <a:pt x="10973344" y="192783"/>
                </a:lnTo>
                <a:lnTo>
                  <a:pt x="11263257" y="150746"/>
                </a:lnTo>
                <a:lnTo>
                  <a:pt x="11554448" y="109060"/>
                </a:lnTo>
                <a:lnTo>
                  <a:pt x="11844360" y="60367"/>
                </a:lnTo>
                <a:lnTo>
                  <a:pt x="12132996" y="10623"/>
                </a:lnTo>
                <a:close/>
              </a:path>
            </a:pathLst>
          </a:custGeom>
          <a:solidFill>
            <a:srgbClr val="FFFFFF"/>
          </a:solidFill>
          <a:ln>
            <a:noFill/>
          </a:ln>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grpSp>
        <p:nvGrpSpPr>
          <p:cNvPr id="14" name="Group 13">
            <a:extLst>
              <a:ext uri="{FF2B5EF4-FFF2-40B4-BE49-F238E27FC236}">
                <a16:creationId xmlns:a16="http://schemas.microsoft.com/office/drawing/2014/main" id="{992A2039-50D4-4D49-A79F-C82A1D913162}"/>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a:solidFill>
            <a:srgbClr val="FFFFFF"/>
          </a:solidFill>
        </p:grpSpPr>
        <p:sp>
          <p:nvSpPr>
            <p:cNvPr id="15" name="Rectangle 14">
              <a:extLst>
                <a:ext uri="{FF2B5EF4-FFF2-40B4-BE49-F238E27FC236}">
                  <a16:creationId xmlns:a16="http://schemas.microsoft.com/office/drawing/2014/main" id="{CC1C7165-8A3A-44EB-88D0-4EFA36A004E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ZA"/>
            </a:p>
          </p:txBody>
        </p:sp>
        <p:sp useBgFill="1">
          <p:nvSpPr>
            <p:cNvPr id="16" name="Freeform 5">
              <a:extLst>
                <a:ext uri="{FF2B5EF4-FFF2-40B4-BE49-F238E27FC236}">
                  <a16:creationId xmlns:a16="http://schemas.microsoft.com/office/drawing/2014/main" id="{A1081473-BB93-49A4-B605-4E2053739770}"/>
                </a:ext>
                <a:ext uri="{C183D7F6-B498-43B3-948B-1728B52AA6E4}">
                  <adec:decorative xmlns=""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ln>
              <a:noFill/>
            </a:ln>
          </p:spPr>
          <p:txBody>
            <a:bodyPr/>
            <a:lstStyle/>
            <a:p>
              <a:endParaRPr lang="en-ZA"/>
            </a:p>
          </p:txBody>
        </p:sp>
      </p:grpSp>
      <p:sp>
        <p:nvSpPr>
          <p:cNvPr id="2" name="Title 1">
            <a:extLst>
              <a:ext uri="{FF2B5EF4-FFF2-40B4-BE49-F238E27FC236}">
                <a16:creationId xmlns:a16="http://schemas.microsoft.com/office/drawing/2014/main" id="{33E9A840-26AF-DD4E-24C0-0C8CEFE67CF1}"/>
              </a:ext>
            </a:extLst>
          </p:cNvPr>
          <p:cNvSpPr>
            <a:spLocks noGrp="1"/>
          </p:cNvSpPr>
          <p:nvPr>
            <p:ph type="title"/>
          </p:nvPr>
        </p:nvSpPr>
        <p:spPr>
          <a:xfrm>
            <a:off x="1154954" y="838200"/>
            <a:ext cx="8761413" cy="977900"/>
          </a:xfrm>
        </p:spPr>
        <p:txBody>
          <a:bodyPr>
            <a:normAutofit/>
          </a:bodyPr>
          <a:lstStyle/>
          <a:p>
            <a:r>
              <a:rPr lang="en-GB">
                <a:solidFill>
                  <a:srgbClr val="FFFFFF"/>
                </a:solidFill>
              </a:rPr>
              <a:t>The Role of the Superintendent </a:t>
            </a:r>
            <a:endParaRPr lang="en-ZA">
              <a:solidFill>
                <a:srgbClr val="FFFFFF"/>
              </a:solidFill>
            </a:endParaRPr>
          </a:p>
        </p:txBody>
      </p:sp>
      <p:sp>
        <p:nvSpPr>
          <p:cNvPr id="3" name="Content Placeholder 2">
            <a:extLst>
              <a:ext uri="{FF2B5EF4-FFF2-40B4-BE49-F238E27FC236}">
                <a16:creationId xmlns:a16="http://schemas.microsoft.com/office/drawing/2014/main" id="{038C82D7-8A47-4411-97B9-CF532D6A5667}"/>
              </a:ext>
            </a:extLst>
          </p:cNvPr>
          <p:cNvSpPr>
            <a:spLocks noGrp="1"/>
          </p:cNvSpPr>
          <p:nvPr>
            <p:ph idx="1"/>
          </p:nvPr>
        </p:nvSpPr>
        <p:spPr>
          <a:xfrm>
            <a:off x="1887233" y="2603500"/>
            <a:ext cx="8417535" cy="3416300"/>
          </a:xfrm>
        </p:spPr>
        <p:txBody>
          <a:bodyPr>
            <a:normAutofit/>
          </a:bodyPr>
          <a:lstStyle/>
          <a:p>
            <a:r>
              <a:rPr lang="en-GB" dirty="0"/>
              <a:t>They are expected to gather together any presbyters and any deacons appointed to or stationed in the circuit, and any lay workers employed in the circuit </a:t>
            </a:r>
            <a:r>
              <a:rPr lang="en-GB" b="1" i="1" dirty="0"/>
              <a:t>in order for them to take prayerful counsel together, support each other, supervise each other in their vocational practice and develop vision</a:t>
            </a:r>
            <a:r>
              <a:rPr lang="en-GB" dirty="0"/>
              <a:t>.</a:t>
            </a:r>
          </a:p>
          <a:p>
            <a:r>
              <a:rPr lang="en-GB" dirty="0"/>
              <a:t>Superintendents do not just have oversight of all the ministers, deacons and probationers stationed in the Circuit but also </a:t>
            </a:r>
            <a:r>
              <a:rPr lang="en-GB" b="1" i="1" dirty="0"/>
              <a:t>allow themselves to be “watched over in love” in turn by them</a:t>
            </a:r>
            <a:r>
              <a:rPr lang="en-GB" dirty="0"/>
              <a:t>. In all this they are </a:t>
            </a:r>
            <a:r>
              <a:rPr lang="en-GB" b="1" dirty="0"/>
              <a:t>taking the lead in a group which is primarily exercising </a:t>
            </a:r>
            <a:r>
              <a:rPr lang="en-GB" b="1" i="1" dirty="0"/>
              <a:t>leadership in the Circuit</a:t>
            </a:r>
            <a:r>
              <a:rPr lang="en-GB" i="1" dirty="0"/>
              <a:t>.</a:t>
            </a:r>
            <a:endParaRPr lang="en-ZA" dirty="0"/>
          </a:p>
        </p:txBody>
      </p:sp>
    </p:spTree>
    <p:extLst>
      <p:ext uri="{BB962C8B-B14F-4D97-AF65-F5344CB8AC3E}">
        <p14:creationId xmlns:p14="http://schemas.microsoft.com/office/powerpoint/2010/main" val="21816035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AD0777D6B0B1D49AC6DB1D9F34CDE06" ma:contentTypeVersion="11" ma:contentTypeDescription="Create a new document." ma:contentTypeScope="" ma:versionID="e5607fe809e1a882ddcdf72b0bcf903a">
  <xsd:schema xmlns:xsd="http://www.w3.org/2001/XMLSchema" xmlns:xs="http://www.w3.org/2001/XMLSchema" xmlns:p="http://schemas.microsoft.com/office/2006/metadata/properties" xmlns:ns3="8acd27de-5039-4d65-8e8b-eb82962cb4a7" targetNamespace="http://schemas.microsoft.com/office/2006/metadata/properties" ma:root="true" ma:fieldsID="f066d2bcff095d706b00c90474c6e231" ns3:_="">
    <xsd:import namespace="8acd27de-5039-4d65-8e8b-eb82962cb4a7"/>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MediaServiceSystemTags" minOccurs="0"/>
                <xsd:element ref="ns3:MediaServiceOCR" minOccurs="0"/>
                <xsd:element ref="ns3:MediaServiceGenerationTime" minOccurs="0"/>
                <xsd:element ref="ns3:MediaServiceEventHashCode" minOccurs="0"/>
                <xsd:element ref="ns3:MediaLengthInSecond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cd27de-5039-4d65-8e8b-eb82962cb4a7"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_activity" ma:index="18"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8acd27de-5039-4d65-8e8b-eb82962cb4a7" xsi:nil="true"/>
  </documentManagement>
</p:properties>
</file>

<file path=customXml/itemProps1.xml><?xml version="1.0" encoding="utf-8"?>
<ds:datastoreItem xmlns:ds="http://schemas.openxmlformats.org/officeDocument/2006/customXml" ds:itemID="{7D03C196-24D6-4122-A5F1-3514A44C4B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acd27de-5039-4d65-8e8b-eb82962cb4a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3F3A3AE-9FDA-45A5-858F-A4CAB468F0AA}">
  <ds:schemaRefs>
    <ds:schemaRef ds:uri="http://schemas.microsoft.com/sharepoint/v3/contenttype/forms"/>
  </ds:schemaRefs>
</ds:datastoreItem>
</file>

<file path=customXml/itemProps3.xml><?xml version="1.0" encoding="utf-8"?>
<ds:datastoreItem xmlns:ds="http://schemas.openxmlformats.org/officeDocument/2006/customXml" ds:itemID="{400A439C-BF34-4FD2-8C97-6C268A0FB848}">
  <ds:schemaRefs>
    <ds:schemaRef ds:uri="http://purl.org/dc/terms/"/>
    <ds:schemaRef ds:uri="http://schemas.openxmlformats.org/package/2006/metadata/core-properties"/>
    <ds:schemaRef ds:uri="http://purl.org/dc/dcmitype/"/>
    <ds:schemaRef ds:uri="http://schemas.microsoft.com/office/infopath/2007/PartnerControls"/>
    <ds:schemaRef ds:uri="8acd27de-5039-4d65-8e8b-eb82962cb4a7"/>
    <ds:schemaRef ds:uri="http://purl.org/dc/elements/1.1/"/>
    <ds:schemaRef ds:uri="http://schemas.microsoft.com/office/2006/metadata/properties"/>
    <ds:schemaRef ds:uri="http://schemas.microsoft.com/office/2006/documentManagement/typ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328</TotalTime>
  <Words>3155</Words>
  <Application>Microsoft Office PowerPoint</Application>
  <PresentationFormat>Widescreen</PresentationFormat>
  <Paragraphs>120</Paragraphs>
  <Slides>36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36</vt:i4>
      </vt:variant>
    </vt:vector>
  </HeadingPairs>
  <TitlesOfParts>
    <vt:vector size="43" baseType="lpstr">
      <vt:lpstr>Aptos</vt:lpstr>
      <vt:lpstr>Arial</vt:lpstr>
      <vt:lpstr>Calibri</vt:lpstr>
      <vt:lpstr>Century Gothic</vt:lpstr>
      <vt:lpstr>Times New Roman</vt:lpstr>
      <vt:lpstr>Wingdings 3</vt:lpstr>
      <vt:lpstr>Ion Boardroom</vt:lpstr>
      <vt:lpstr>Superintendency in the MCSA: Roles and Duties</vt:lpstr>
      <vt:lpstr>Open Questions:</vt:lpstr>
      <vt:lpstr>What is a Circuit Superintendent?</vt:lpstr>
      <vt:lpstr>PowerPoint Presentation</vt:lpstr>
      <vt:lpstr>PowerPoint Presentation</vt:lpstr>
      <vt:lpstr>PowerPoint Presentation</vt:lpstr>
      <vt:lpstr>PowerPoint Presentation</vt:lpstr>
      <vt:lpstr>PowerPoint Presentation</vt:lpstr>
      <vt:lpstr>The Role of the Superintendent </vt:lpstr>
      <vt:lpstr>PowerPoint Presentation</vt:lpstr>
      <vt:lpstr>PowerPoint Presentation</vt:lpstr>
      <vt:lpstr>PowerPoint Presentation</vt:lpstr>
      <vt:lpstr>PowerPoint Presentation</vt:lpstr>
      <vt:lpstr>PowerPoint Presentation</vt:lpstr>
      <vt:lpstr>PowerPoint Presentation</vt:lpstr>
      <vt:lpstr>Superintendents have a responsibility in terms of leadership:</vt:lpstr>
      <vt:lpstr>PowerPoint Presentation</vt:lpstr>
      <vt:lpstr>In terms of management they have a responsibility:</vt:lpstr>
      <vt:lpstr>PowerPoint Presentation</vt:lpstr>
      <vt:lpstr>In terms of governance they have a responsibility:</vt:lpstr>
      <vt:lpstr>In terms of general oversight or pastoral charge they have a responsibility:</vt:lpstr>
      <vt:lpstr>PowerPoint Presentation</vt:lpstr>
      <vt:lpstr>What does the MBO say about the Supt?</vt:lpstr>
      <vt:lpstr>PowerPoint Presentation</vt:lpstr>
      <vt:lpstr>The powers and duties of the Superintendent 7.18. are inter alia :</vt:lpstr>
      <vt:lpstr>PowerPoint Presentation</vt:lpstr>
      <vt:lpstr>PowerPoint Presentation</vt:lpstr>
      <vt:lpstr>PowerPoint Presentation</vt:lpstr>
      <vt:lpstr>PowerPoint Presentation</vt:lpstr>
      <vt:lpstr>The powers and duties of the Quarterly Meeting are inter alia:</vt:lpstr>
      <vt:lpstr>PowerPoint Presentation</vt:lpstr>
      <vt:lpstr>PowerPoint Presentation</vt:lpstr>
      <vt:lpstr>PowerPoint Presentation</vt:lpstr>
      <vt:lpstr>PowerPoint Presentation</vt:lpstr>
      <vt:lpstr>Conclusion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Superintendency in the MCSA: Roles and Duties</dc:title>
  <dc:creator>Siphiwe Madi</dc:creator>
  <cp:lastModifiedBy>Lindelwa Ndlovu</cp:lastModifiedBy>
  <cp:revision>28</cp:revision>
  <dcterms:created xsi:type="dcterms:W3CDTF">2025-08-18T08:25:29Z</dcterms:created>
  <dcterms:modified xsi:type="dcterms:W3CDTF">2025-09-02T07:17:19Z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0x0101009AD0777D6B0B1D49AC6DB1D9F34CDE06</vt:lpwstr>
  </property>
</Properties>
</file>